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68"/>
  </p:notesMasterIdLst>
  <p:handoutMasterIdLst>
    <p:handoutMasterId r:id="rId69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26" autoAdjust="0"/>
  </p:normalViewPr>
  <p:slideViewPr>
    <p:cSldViewPr snapToGrid="0" showGuides="1">
      <p:cViewPr varScale="1">
        <p:scale>
          <a:sx n="101" d="100"/>
          <a:sy n="101" d="100"/>
        </p:scale>
        <p:origin x="10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82125" cy="469088"/>
          </a:xfrm>
          <a:prstGeom prst="rect">
            <a:avLst/>
          </a:prstGeom>
          <a:noFill/>
          <a:ln>
            <a:noFill/>
          </a:ln>
        </p:spPr>
        <p:txBody>
          <a:bodyPr vert="horz" wrap="none" lIns="83232" tIns="41616" rIns="83232" bIns="41616" anchorCtr="0" compatLnSpc="0">
            <a:noAutofit/>
          </a:bodyPr>
          <a:lstStyle/>
          <a:p>
            <a:pPr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020021" y="0"/>
            <a:ext cx="3082125" cy="469088"/>
          </a:xfrm>
          <a:prstGeom prst="rect">
            <a:avLst/>
          </a:prstGeom>
          <a:noFill/>
          <a:ln>
            <a:noFill/>
          </a:ln>
        </p:spPr>
        <p:txBody>
          <a:bodyPr vert="horz" wrap="none" lIns="83232" tIns="41616" rIns="83232" bIns="41616" anchorCtr="0" compatLnSpc="0">
            <a:noAutofit/>
          </a:bodyPr>
          <a:lstStyle/>
          <a:p>
            <a:pPr algn="r"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919051"/>
            <a:ext cx="3082125" cy="469088"/>
          </a:xfrm>
          <a:prstGeom prst="rect">
            <a:avLst/>
          </a:prstGeom>
          <a:noFill/>
          <a:ln>
            <a:noFill/>
          </a:ln>
        </p:spPr>
        <p:txBody>
          <a:bodyPr vert="horz" wrap="none" lIns="83232" tIns="41616" rIns="83232" bIns="41616" anchor="b" anchorCtr="0" compatLnSpc="0">
            <a:noAutofit/>
          </a:bodyPr>
          <a:lstStyle/>
          <a:p>
            <a:pPr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020021" y="8919051"/>
            <a:ext cx="3082125" cy="469088"/>
          </a:xfrm>
          <a:prstGeom prst="rect">
            <a:avLst/>
          </a:prstGeom>
          <a:noFill/>
          <a:ln>
            <a:noFill/>
          </a:ln>
        </p:spPr>
        <p:txBody>
          <a:bodyPr vert="horz" wrap="none" lIns="83232" tIns="41616" rIns="83232" bIns="41616" anchor="b" anchorCtr="0" compatLnSpc="0">
            <a:noAutofit/>
          </a:bodyPr>
          <a:lstStyle/>
          <a:p>
            <a:pPr algn="r" hangingPunct="0">
              <a:defRPr sz="1400"/>
            </a:pPr>
            <a:fld id="{746E91E2-8DCA-455E-8A0D-C7FCB723ACF1}" type="slidenum">
              <a:t>‹#›</a:t>
            </a:fld>
            <a:endParaRPr lang="en-US" sz="13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79406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8F2B29F-09D2-4392-A5D7-F33E7D6F77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32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31071563-D8BD-46E3-95F9-509AE562DACB}" type="slidenum">
              <a:t>1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95478E1-4A3F-487F-97F2-DDD235D4EE3D}" type="slidenum">
              <a:t>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8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5D04E5D-58B8-4168-9D6E-54CEE51EDA2B}" type="slidenum">
              <a:t>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21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E2CCE69-0B8B-4CCB-95BA-7B0BB517068B}" type="slidenum">
              <a:t>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113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60B6760-F59B-4A56-811D-7DD59C590507}" type="slidenum">
              <a:t>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55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FC2E723-7EB1-445A-A321-91D71D07947D}" type="slidenum">
              <a:t>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1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63FA3CA-3CA4-427B-9631-24C3D0476B88}" type="slidenum">
              <a:t>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68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A5D2DE9-98E3-419F-9F64-1799961EC420}" type="slidenum">
              <a:t>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70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72F4F345-B5D2-4947-80C0-ED3025514C94}" type="slidenum">
              <a:t>8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0AF95CA-6492-4BFD-BEDA-E081AC9186C3}" type="slidenum">
              <a:t>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24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4CCD5F68-EFF6-41F7-BE24-72AA1A3689EC}" type="slidenum">
              <a:t>9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AD9EDBE-1376-4931-A3D2-2002E01F0583}" type="slidenum">
              <a:t>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18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8C9D71B3-B39F-48E9-BC1C-1DAAFBDA016D}" type="slidenum">
              <a:t>10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49909D6-4164-4BB1-B5E7-1EAA487FC283}" type="slidenum">
              <a:t>10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8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7E35E38-D9DE-418D-9139-DF12AA986B34}" type="slidenum">
              <a:t>11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85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89DD34B2-BE68-40E2-BE62-CCF74B14BB98}" type="slidenum">
              <a:t>12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C559431-1AE3-4CEB-9037-A7B379A5DC99}" type="slidenum">
              <a:t>12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00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1AE1F4B-EC5F-49A5-BBB0-73616F002155}" type="slidenum">
              <a:t>13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86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606525C-FC1C-4DF7-A8EC-682EC86A292F}" type="slidenum">
              <a:t>14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86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B57111E3-A3DA-4A6C-8D19-86B84B0E34BC}" type="slidenum">
              <a:t>15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897E01C-13D0-42B4-A63E-FE125897AFF6}" type="slidenum">
              <a:t>15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94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77D9BDC-DC9A-4043-8E25-83DAB264F952}" type="slidenum">
              <a:t>16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50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0528133-7616-4DEB-8478-AE90862B92E1}" type="slidenum">
              <a:t>17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67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F55185D-8578-4D0E-B099-7E697243486D}" type="slidenum">
              <a:t>18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9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720B30E-9D1E-4A6A-8373-DB323B649A13}" type="slidenum">
              <a:t>19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81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1B580FA-42CD-4406-9784-87AF2B1985BE}" type="slidenum">
              <a:t>20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34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44EAFDD1-F04F-4CDD-B439-238752883735}" type="slidenum">
              <a:t>21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C741BC6-8C5E-4D82-BE0C-6184A34A292B}" type="slidenum">
              <a:t>21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95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2ED22EA-E31F-44EF-8EA1-76E2CBCE7CF3}" type="slidenum">
              <a:t>22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21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29D9EA6-CBC1-4754-BB9F-BA6EE1C9751A}" type="slidenum">
              <a:t>23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230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648BC01-8542-47A8-901B-5D924D0FBBB4}" type="slidenum">
              <a:t>24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348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84C8F0E-C49D-4CF7-B968-41BCE07180F8}" type="slidenum">
              <a:t>25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86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B0F1FFC-8B2B-4CCF-87DD-FA7F5916F59B}" type="slidenum">
              <a:t>26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601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993E7AAE-0219-45C4-8254-8907FED3F535}" type="slidenum">
              <a:t>27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FB6D044-B0D7-44E9-B56F-6054CDAD33CC}" type="slidenum">
              <a:t>27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452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ED650A4-0F3B-42AC-90F8-66A4342F069B}" type="slidenum">
              <a:t>28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736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9CA27BD-6BD7-4788-8867-AB091FD100B4}" type="slidenum">
              <a:t>29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245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8E40E73-8F02-4B3A-A807-76B3AD971344}" type="slidenum">
              <a:t>30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629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FE67E82-A613-4A98-96C6-2F860EE6F5E1}" type="slidenum">
              <a:t>31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491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D9873F8-D76E-4CEC-9D90-E45FB1B99DD7}" type="slidenum">
              <a:t>32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026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2F92789-1B89-4D8A-AE75-8695869E1FC5}" type="slidenum">
              <a:t>33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50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48588D8-6A88-40AB-B377-D0F5D76B8CDF}" type="slidenum">
              <a:t>34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95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76171BE-0CCA-40D8-B12D-A9215241C9DE}" type="slidenum">
              <a:t>35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428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8C47C0D-F6F3-41DE-831D-0F422DE331DE}" type="slidenum">
              <a:t>36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109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E292808-3763-4454-8403-EB5C024FC2F6}" type="slidenum">
              <a:t>37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757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AB1091D-5C1F-4944-A2D3-4AEFAD4D0759}" type="slidenum">
              <a:t>38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835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F9D86C8-40DF-4615-8D66-3E8878F596CD}" type="slidenum">
              <a:t>39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679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382AAFC8-4D10-4BE5-B93E-505E7013CD2E}" type="slidenum">
              <a:t>40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AB9086F-4CA5-476E-AB9E-96B099AE82C0}" type="slidenum">
              <a:t>40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12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83F2A20-714E-4263-8044-F116D88A83CB}" type="slidenum">
              <a:t>41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347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021D731-79F8-490B-B79C-5FC76608CB78}" type="slidenum">
              <a:t>42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615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577E289-4716-4020-94DD-813256691FA7}" type="slidenum">
              <a:t>43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905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8260451-CCB0-4BDD-8D1E-C4CE82A939BD}" type="slidenum">
              <a:t>44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359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F21D9FE-9EED-4840-8978-F8A4F8E356EE}" type="slidenum">
              <a:t>45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884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2C0A9BC-854E-4C3D-943D-1F1C7D356FAA}" type="slidenum">
              <a:t>46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366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F68C0ED-8353-41CC-8080-6ECE11043D05}" type="slidenum">
              <a:t>47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564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B8DBA22-8540-4739-9A9F-513B6F55D9C3}" type="slidenum">
              <a:t>48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5551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0FBD5170-1037-4B10-A958-4A2CD5D7571E}" type="slidenum">
              <a:t>49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D1D2BDA-DD6C-4041-BCF2-70110AF58573}" type="slidenum">
              <a:t>49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311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43B7CE1-4BC0-42F7-8686-E4E2872812B4}" type="slidenum">
              <a:t>50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905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2DC8511-F822-460D-859B-147B57CF0106}" type="slidenum">
              <a:t>51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085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ECFD8BE-39D6-4DB5-B64C-9A843E6B2780}" type="slidenum">
              <a:t>52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9433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9A98E9E-0E85-441F-8B54-3F334B3A151C}" type="slidenum">
              <a:t>53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378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884C95F-4F62-4EB2-8012-D1354BD744D9}" type="slidenum">
              <a:t>54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286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69FC88D-87AA-4083-8833-3E29D58C0D4B}" type="slidenum">
              <a:t>55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1234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21E7091-E987-493B-93AF-778C36482CAD}" type="slidenum">
              <a:t>56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189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5C630F0-E82E-46D0-AC60-59839FB2FFA6}" type="slidenum">
              <a:t>57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90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C694C02-CB73-4C34-968F-6EFA35B07428}" type="slidenum">
              <a:t>58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034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6A8A4CB-6A1A-421D-9D9A-041EC5927CBE}" type="slidenum">
              <a:t>59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562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1FF8BF79-EEEA-47A4-AF4D-D2C3849EC8E5}" type="slidenum">
              <a:t>60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66D4E00-8BA8-4D95-8568-F93C990DC680}" type="slidenum">
              <a:t>60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809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B959791B-BB04-43D9-8E12-4A0536213A35}" type="slidenum">
              <a:t>61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A9753E3-7891-41A0-BC96-A2C635F689A5}" type="slidenum">
              <a:t>61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0451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023000" y="8917560"/>
            <a:ext cx="3077279" cy="46908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E061E818-C5A0-4B1B-AB2A-4B2C626677ED}" type="slidenum">
              <a:t>62</a:t>
            </a:fld>
            <a:endParaRPr lang="en-US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9A324A4-435D-4E4B-8F79-BE73882086BE}" type="slidenum">
              <a:t>62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10280" y="4459680"/>
            <a:ext cx="5681520" cy="42246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4931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80DDB5C-8C6E-4011-B83C-7E8EB5842C14}" type="slidenum">
              <a:t>63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5976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CB6E031-76FA-4E0F-B833-CCA9E92523D4}" type="slidenum">
              <a:t>64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204913" y="712788"/>
            <a:ext cx="4692650" cy="35210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0" y="4459320"/>
            <a:ext cx="5681520" cy="42242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40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CE025E-7F42-4D42-8C37-6F02FA6E24A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8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802E91-4582-4FB5-94F2-935B4783D8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3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BD3C8E-480B-4D0B-B5BD-645AEAB2271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6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96059B2-71F4-4420-96B5-416F0E6C717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4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1243333-F79E-4E73-9C72-1B9EB79B1C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9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819AAF-11E5-489E-B502-EDFB5B5CFC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0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3AFF451-9ED7-4E79-9419-D44EB39107C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9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F02E9B-EEE2-4CAA-A66A-832299B3CC6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8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B4A271-8B9F-44A8-88FB-1006D2B37EA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54EB69-52F1-4C74-81EE-E9DF5C0927A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5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3CF703-FE37-4664-B0E7-D30CAB6D7591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299D6C0-507F-4359-AEE7-0A90775803F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F02AB02-465B-494A-9612-A74F06C642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4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E46A0CC-819F-4D75-AE7C-AA00C87155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9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FB37B3-9AF1-4802-9B7F-D9DAD44CA45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9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BBE6C15-74C1-42C7-A7AF-A4059DA83C1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4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BA805D-A9C6-41FA-A3A9-C0AA07CB981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8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F9C80A-2F70-4B45-9B20-C15439A4D7F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0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BB5408-1D2F-4D38-B23A-A3EACEF9FBF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5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A0BE758-00A5-45F1-BC4E-1BC3EB4E40A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6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5B03397-9008-4603-9B6B-C8BEE684CD2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7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21635C-EFE5-4676-ADE8-9CF07ABD886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6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3E031BA-948D-40B5-89B5-E2D3F0EAD9AD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81CDFE-A989-43F0-9FB1-7FB17EE65B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2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96ADE8C-85B7-4920-B1DD-14C1974C393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9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7DF405-83A3-44C7-B710-8D058CDE8E9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05A7F0-4E43-484B-8C58-646BB08239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102CE6-692C-465C-AB46-FCE8D71C1AD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5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B6AA3D-FACE-4FBF-BFE4-2A8924EAF84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16E7D1C-4FB9-4DB6-84DA-6E9DBDBB923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1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9867DF-69A9-4D53-B770-A610A56F739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7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FC3880-F405-4D9C-AB46-3A335EC31BA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1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30BC413-56F9-43AF-974C-1F77484047B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9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5A0E66-899B-4CB7-8B0A-E18BADD5045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8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7400" cy="5857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857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03F5ED4-68EC-4EAA-95F4-C727C65313E3}" type="datetime1">
              <a:rPr lang="en-US" smtClean="0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030EBD6-B6C9-4AB9-AF79-15A47215292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7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>
            <a:noAutofit/>
          </a:bodyPr>
          <a:lstStyle/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63CF703-FE37-4664-B0E7-D30CAB6D7591}" type="datetime1">
              <a:rPr lang="en-US"/>
              <a:pPr lvl="0"/>
              <a:t>4/8/2015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E65332CD-6C84-4EE5-84FA-7480B4E9E8FE}" type="slidenum">
              <a:t>‹#›</a:t>
            </a:fld>
            <a:endParaRPr lang="en-US"/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>
            <a:noAutofit/>
          </a:bodyPr>
          <a:lstStyle/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>
            <a:noAutofit/>
          </a:bodyPr>
          <a:lstStyle/>
          <a:p>
            <a:pPr lvl="0"/>
            <a:r>
              <a:rPr lang="en-US"/>
              <a:t>Click to edit the outline text format</a:t>
            </a:r>
          </a:p>
          <a:p>
            <a:pPr lvl="1"/>
            <a:r>
              <a:rPr lang="en-US"/>
              <a:t>Second Outline Level</a:t>
            </a:r>
          </a:p>
          <a:p>
            <a:pPr lvl="2"/>
            <a:r>
              <a:rPr lang="en-US"/>
              <a:t>Third Outline Level</a:t>
            </a:r>
          </a:p>
          <a:p>
            <a:pPr lvl="3"/>
            <a:r>
              <a:rPr lang="en-US"/>
              <a:t>Fourth Outline Level</a:t>
            </a:r>
          </a:p>
          <a:p>
            <a:pPr lvl="4"/>
            <a:r>
              <a:rPr lang="en-US"/>
              <a:t>Fifth Outline Level</a:t>
            </a:r>
          </a:p>
          <a:p>
            <a:pPr lvl="5"/>
            <a:r>
              <a:rPr lang="en-US"/>
              <a:t>Sixth Outline Level</a:t>
            </a:r>
          </a:p>
          <a:p>
            <a:pPr lvl="6"/>
            <a:r>
              <a:rPr lang="en-US"/>
              <a:t>Seventh Outline Level</a:t>
            </a:r>
          </a:p>
          <a:p>
            <a:pPr lvl="7"/>
            <a:r>
              <a:rPr lang="en-US"/>
              <a:t>Eighth Outline Level</a:t>
            </a:r>
          </a:p>
          <a:p>
            <a:pPr lvl="0"/>
            <a:r>
              <a:rPr lang="en-US"/>
              <a:t>Ninth Outline LevelClick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3E031BA-948D-40B5-89B5-E2D3F0EAD9AD}" type="datetime1">
              <a:rPr lang="en-US"/>
              <a:pPr lvl="0"/>
              <a:t>4/8/2015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95688E98-B66E-4ABD-91E9-5603025D857B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1pPr>
    </p:titleStyle>
    <p:bodyStyle>
      <a:lvl1pPr lvl="0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1pPr>
      <a:lvl2pPr lvl="1" algn="l" rtl="0" hangingPunct="1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2pPr>
      <a:lvl3pPr lvl="2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3pPr>
      <a:lvl4pPr lvl="3" algn="l" rtl="0" hangingPunct="1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4pPr>
      <a:lvl5pPr lvl="4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5pPr>
      <a:lvl6pPr lvl="5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6pPr>
      <a:lvl7pPr lvl="6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7pPr>
      <a:lvl8pPr lvl="7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03F5ED4-68EC-4EAA-95F4-C727C65313E3}" type="datetime1">
              <a:rPr lang="en-US"/>
              <a:pPr lvl="0"/>
              <a:t>4/8/2015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B850491-5BFA-4FB5-9642-ABF44ADE3A53}" type="slidenum">
              <a:t>‹#›</a:t>
            </a:fld>
            <a:endParaRPr lang="en-US"/>
          </a:p>
        </p:txBody>
      </p:sp>
      <p:sp>
        <p:nvSpPr>
          <p:cNvPr id="5" name="Title Placeholder 4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endParaRPr lang="en-US"/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rtl="0" hangingPunct="1">
        <a:tabLst/>
        <a:defRPr lang="en-US" sz="18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opedia.com/TERM/C/computer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webopedia.com/TERM/D/data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lehippo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kiss.com/tutorials/startup-folder-cleanup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ninite.com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chrepublic.com/blog/10things/?p=881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mshelp://windows/?id=e28d50d9-3f22-49fb-a18e-041c84508643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nite.com/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mailto:jminich@apcug.org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651960" y="681840"/>
            <a:ext cx="7772039" cy="2518200"/>
          </a:xfrm>
        </p:spPr>
        <p:txBody>
          <a:bodyPr/>
          <a:lstStyle/>
          <a:p>
            <a:pPr lvl="0"/>
            <a:r>
              <a:rPr lang="en-US"/>
              <a:t>Spring Cleaning Your Computer</a:t>
            </a:r>
            <a:br>
              <a:rPr lang="en-US"/>
            </a:br>
            <a:r>
              <a:rPr lang="en-US"/>
              <a:t>Windows Computers.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371599" y="2895479"/>
            <a:ext cx="6400440" cy="312372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>
              <a:spcAft>
                <a:spcPts val="0"/>
              </a:spcAft>
            </a:pPr>
            <a:r>
              <a:rPr lang="en-US" sz="2400" b="1"/>
              <a:t>Jere Minich</a:t>
            </a:r>
          </a:p>
          <a:p>
            <a:pPr lvl="0" algn="ctr">
              <a:spcAft>
                <a:spcPts val="0"/>
              </a:spcAft>
            </a:pPr>
            <a:r>
              <a:rPr lang="en-US" sz="2400" b="1"/>
              <a:t> Program Director</a:t>
            </a:r>
            <a:br>
              <a:rPr lang="en-US" sz="2400" b="1"/>
            </a:br>
            <a:r>
              <a:rPr lang="en-US" sz="2400" b="1"/>
              <a:t>Lake-Sumter Computer Society</a:t>
            </a:r>
          </a:p>
          <a:p>
            <a:pPr lvl="0" algn="ctr">
              <a:spcAft>
                <a:spcPts val="0"/>
              </a:spcAft>
            </a:pPr>
            <a:r>
              <a:rPr lang="en-US" sz="2400" b="1"/>
              <a:t>Leesburg, FL</a:t>
            </a:r>
          </a:p>
          <a:p>
            <a:pPr lvl="0" algn="ctr">
              <a:spcAft>
                <a:spcPts val="0"/>
              </a:spcAft>
            </a:pPr>
            <a:r>
              <a:rPr lang="en-US" sz="2400" b="1"/>
              <a:t>APCUG Board of Advisors</a:t>
            </a:r>
          </a:p>
          <a:p>
            <a:pPr lvl="0" algn="ctr">
              <a:spcAft>
                <a:spcPts val="0"/>
              </a:spcAft>
            </a:pPr>
            <a:r>
              <a:rPr lang="en-US" sz="2400" b="1"/>
              <a:t>Region 5 - Florida</a:t>
            </a:r>
          </a:p>
          <a:p>
            <a:pPr lvl="0" algn="ctr">
              <a:spcAft>
                <a:spcPts val="0"/>
              </a:spcAft>
            </a:pPr>
            <a:r>
              <a:rPr lang="en-US" sz="2000" b="1"/>
              <a:t>Copies of this presentation have been sent to your CUG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5891E3F0-D4D9-4B86-880F-45DB8B59DDCF}" type="slidenum">
              <a:t>1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appy.??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Happy.???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BCE05BB2-94AD-4A94-8ABD-FB06760C05E8}" type="slidenum">
              <a:t>2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371599" y="1723320"/>
            <a:ext cx="6400440" cy="42789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"/>
          <p:cNvSpPr/>
          <p:nvPr/>
        </p:nvSpPr>
        <p:spPr>
          <a:xfrm>
            <a:off x="1371599" y="6248520"/>
            <a:ext cx="640044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This Presentation covers Windows  Vista, Windows 7 &amp; 8.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verview of Spring Cl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Overview of Spring Cleaning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5121000"/>
          </a:xfrm>
        </p:spPr>
        <p:txBody>
          <a:bodyPr>
            <a:normAutofit fontScale="775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Why do I need to perform Maintenance.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What to do about a spill on my PC.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Windows Maintenance Tasks.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Programs that tidy up your computer.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How to Disable Programs that slow your PC.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Updating Applications and Security Tools.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How to run Disk Cleanup.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User Accounts –Protection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600" b="1" dirty="0"/>
              <a:t>Note: some slides will appear only briefly.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2155E40F-F16B-4A3B-9586-8D364078FB5B}" type="slidenum">
              <a:t>3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C Maintenance – Why?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PC Maintenance – Why?</a:t>
            </a:r>
            <a:br>
              <a:rPr lang="en-US" b="1"/>
            </a:br>
            <a:endParaRPr lang="en-US" b="1"/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>
            <a:normAutofit fontScale="47500" lnSpcReduction="20000"/>
          </a:bodyPr>
          <a:lstStyle/>
          <a:p>
            <a:pPr lvl="0">
              <a:spcBef>
                <a:spcPts val="638"/>
              </a:spcBef>
              <a:buClr>
                <a:srgbClr val="000000"/>
              </a:buClr>
              <a:buFont typeface="Arial" pitchFamily="32"/>
              <a:buChar char="•"/>
            </a:pPr>
            <a:r>
              <a:rPr lang="en-US" dirty="0"/>
              <a:t>A complex, small, digital device needs TLC.</a:t>
            </a:r>
          </a:p>
          <a:p>
            <a:pPr lvl="0">
              <a:spcBef>
                <a:spcPts val="638"/>
              </a:spcBef>
              <a:buClr>
                <a:srgbClr val="000000"/>
              </a:buClr>
              <a:buFont typeface="Arial" pitchFamily="32"/>
              <a:buChar char="•"/>
            </a:pPr>
            <a:r>
              <a:rPr lang="en-US" dirty="0"/>
              <a:t>Because your digital device is an investment.</a:t>
            </a:r>
          </a:p>
          <a:p>
            <a:pPr lvl="0">
              <a:spcBef>
                <a:spcPts val="638"/>
              </a:spcBef>
              <a:buClr>
                <a:srgbClr val="000000"/>
              </a:buClr>
              <a:buFont typeface="Arial" pitchFamily="32"/>
              <a:buChar char="•"/>
            </a:pPr>
            <a:r>
              <a:rPr lang="en-US" dirty="0"/>
              <a:t>To keep it in good operating condition.</a:t>
            </a:r>
          </a:p>
          <a:p>
            <a:pPr lvl="0">
              <a:spcBef>
                <a:spcPts val="638"/>
              </a:spcBef>
              <a:buClr>
                <a:srgbClr val="000000"/>
              </a:buClr>
              <a:buFont typeface="Arial" pitchFamily="32"/>
              <a:buChar char="•"/>
            </a:pPr>
            <a:r>
              <a:rPr lang="en-US" dirty="0"/>
              <a:t>Will help your PC run faster.</a:t>
            </a:r>
          </a:p>
          <a:p>
            <a:pPr lvl="0">
              <a:spcBef>
                <a:spcPts val="638"/>
              </a:spcBef>
              <a:buClr>
                <a:srgbClr val="000000"/>
              </a:buClr>
              <a:buFont typeface="Arial" pitchFamily="32"/>
              <a:buChar char="•"/>
            </a:pPr>
            <a:r>
              <a:rPr lang="en-US" dirty="0"/>
              <a:t>Use resources more efficiently. (Memory, RAM)</a:t>
            </a:r>
          </a:p>
          <a:p>
            <a:pPr lvl="0">
              <a:spcBef>
                <a:spcPts val="638"/>
              </a:spcBef>
              <a:buClr>
                <a:srgbClr val="000000"/>
              </a:buClr>
              <a:buFont typeface="Arial" pitchFamily="32"/>
              <a:buChar char="•"/>
            </a:pPr>
            <a:r>
              <a:rPr lang="en-US" dirty="0"/>
              <a:t>Save you from headaches caused by system failures and degradation.</a:t>
            </a:r>
          </a:p>
          <a:p>
            <a:pPr lvl="0">
              <a:spcBef>
                <a:spcPts val="638"/>
              </a:spcBef>
              <a:buClr>
                <a:srgbClr val="000000"/>
              </a:buClr>
              <a:buFont typeface="Arial" pitchFamily="32"/>
              <a:buChar char="•"/>
            </a:pPr>
            <a:r>
              <a:rPr lang="en-US" b="1" u="sng" dirty="0"/>
              <a:t>Most importantly, </a:t>
            </a:r>
            <a:r>
              <a:rPr lang="en-US" dirty="0"/>
              <a:t>proper maintenance is crucial in order to protect your digital device from security threats such as: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 worms,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viruses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and other malicious activity. (Malware)</a:t>
            </a:r>
          </a:p>
          <a:p>
            <a:pPr lvl="0">
              <a:spcBef>
                <a:spcPts val="638"/>
              </a:spcBef>
              <a:buNone/>
            </a:pPr>
            <a:endParaRPr lang="en-US" dirty="0"/>
          </a:p>
          <a:p>
            <a:pPr lvl="0">
              <a:spcBef>
                <a:spcPts val="638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29DBE40E-11CD-420C-96A4-A4286F4A5606}" type="slidenum">
              <a:t>4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erform the following with PC Off: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spcBef>
                <a:spcPts val="360"/>
              </a:spcBef>
            </a:pPr>
            <a:r>
              <a:rPr lang="en-US"/>
              <a:t>Perform the following with </a:t>
            </a:r>
            <a:r>
              <a:rPr lang="en-US" b="1"/>
              <a:t>PC Off: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5121000"/>
          </a:xfrm>
        </p:spPr>
        <p:txBody>
          <a:bodyPr>
            <a:normAutofit fontScale="625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b="1" dirty="0"/>
              <a:t>Unplugged – </a:t>
            </a:r>
            <a:r>
              <a:rPr lang="en-US" dirty="0"/>
              <a:t>Desk Top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b="1" dirty="0"/>
              <a:t>Remove the Battery - </a:t>
            </a:r>
            <a:r>
              <a:rPr lang="en-US" sz="2800" dirty="0"/>
              <a:t>Laptop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800" dirty="0"/>
              <a:t>1. Clean the Monitor screen w/ liquid sprayed on cloth.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200" dirty="0"/>
              <a:t>Eye Glasses spray is perfect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200" dirty="0"/>
              <a:t>Microfiber cloths are excellent for this purpose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800" dirty="0"/>
              <a:t>2. Vacuum around exhaust ports w/ round brush attachment. (Do Not Blow Air into PC)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800" dirty="0"/>
              <a:t>3. Clean Mouse &amp; Keyboard with Handy Wipe.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800" dirty="0"/>
              <a:t>4. Run a cotton swab dipped in rubbing alcohol around all of the openings on the outside of your case.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400" dirty="0"/>
              <a:t> one swipe with the damp end.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400" dirty="0"/>
              <a:t> one swipe with the dry end.</a:t>
            </a:r>
          </a:p>
          <a:p>
            <a:pPr lvl="0">
              <a:spcBef>
                <a:spcPts val="638"/>
              </a:spcBef>
              <a:buNone/>
            </a:pPr>
            <a:endParaRPr lang="en-US" sz="2400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DED596D0-6DC2-40F7-9F29-4C5126617B37}" type="slidenum">
              <a:t>5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f a Spill Happens on Ke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If a Spill Happens on Keyboard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>
            <a:normAutofit fontScale="62500" lnSpcReduction="20000"/>
          </a:bodyPr>
          <a:lstStyle/>
          <a:p>
            <a:pPr lvl="0">
              <a:spcBef>
                <a:spcPts val="638"/>
              </a:spcBef>
              <a:buNone/>
            </a:pPr>
            <a:r>
              <a:rPr lang="en-US" dirty="0"/>
              <a:t>Immediately: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dirty="0"/>
              <a:t>Turn off your computer –</a:t>
            </a:r>
          </a:p>
          <a:p>
            <a:pPr marL="399960" lvl="0">
              <a:buNone/>
            </a:pPr>
            <a:r>
              <a:rPr lang="en-US" sz="2800" dirty="0"/>
              <a:t>a.  Explain “Emergency Shut Down” procedure.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dirty="0"/>
              <a:t>Disconnect the keyboard and flip it over:</a:t>
            </a:r>
          </a:p>
          <a:p>
            <a:pPr marL="399960" lvl="0">
              <a:buNone/>
            </a:pPr>
            <a:r>
              <a:rPr lang="en-US" sz="2800" dirty="0"/>
              <a:t>a. Keyboard Cord is thicker than mouse cord.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dirty="0"/>
              <a:t>While the keyboard is upside down:</a:t>
            </a:r>
          </a:p>
          <a:p>
            <a:pPr lvl="1">
              <a:spcBef>
                <a:spcPts val="558"/>
              </a:spcBef>
              <a:buAutoNum type="alphaLcPeriod"/>
            </a:pPr>
            <a:r>
              <a:rPr lang="en-US" sz="2800" dirty="0"/>
              <a:t>blot the keys with a paper towel</a:t>
            </a:r>
          </a:p>
          <a:p>
            <a:pPr lvl="1">
              <a:spcBef>
                <a:spcPts val="558"/>
              </a:spcBef>
              <a:buAutoNum type="alphaLcPeriod"/>
            </a:pPr>
            <a:r>
              <a:rPr lang="en-US" sz="2800" dirty="0"/>
              <a:t>leave it to ‘air dry’ overnight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dirty="0"/>
              <a:t>Ensure that all traces of moisture have evaporated before using the keyboard again.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A4206EAA-A751-4489-A9E9-E677B0830CC6}" type="slidenum">
              <a:t>6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xtra Info- &#10;If your Cell Phone Gets 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Extra Info- </a:t>
            </a:r>
            <a:br>
              <a:rPr lang="en-US" b="1"/>
            </a:br>
            <a:r>
              <a:rPr lang="en-US" b="1"/>
              <a:t>If your Cell Phone Gets Wet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>
            <a:normAutofit fontScale="925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Hint: </a:t>
            </a:r>
            <a:r>
              <a:rPr lang="en-US" b="1" dirty="0"/>
              <a:t>Don’t Panic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b="1" u="sng" dirty="0"/>
              <a:t>Do not shake it </a:t>
            </a:r>
            <a:r>
              <a:rPr lang="en-US" dirty="0"/>
              <a:t>– that spreads liquid.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Turn it off.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Remove the battery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Wipe off all liquid with dry cloth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Put it in a zip-lock bag with </a:t>
            </a:r>
            <a:r>
              <a:rPr lang="en-US" sz="2800" b="1" dirty="0"/>
              <a:t>dry white rice.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400" b="1" dirty="0"/>
              <a:t>Uncooked dry white rice.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Let it set overnight – minimum.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9931BD98-D636-4C13-9B4D-287C6200EBEB}" type="slidenum">
              <a:t>7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1325160"/>
          </a:xfrm>
        </p:spPr>
        <p:txBody>
          <a:bodyPr/>
          <a:lstStyle/>
          <a:p>
            <a:pPr lvl="0"/>
            <a:r>
              <a:rPr lang="en-US" sz="4000" b="1" u="sng"/>
              <a:t>Spring Cleaning Tasks</a:t>
            </a:r>
            <a:br>
              <a:rPr lang="en-US" sz="4000" b="1" u="sng"/>
            </a:br>
            <a:r>
              <a:rPr lang="en-US" sz="2200" b="1"/>
              <a:t> Maintenance tasks that will help clean up your PC’s digital clutter</a:t>
            </a:r>
            <a:r>
              <a:rPr lang="en-US" sz="4000" b="1"/>
              <a:t>.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>
            <a:normAutofit fontScale="77500" lnSpcReduction="20000"/>
          </a:bodyPr>
          <a:lstStyle/>
          <a:p>
            <a:pPr lvl="0">
              <a:spcBef>
                <a:spcPts val="638"/>
              </a:spcBef>
              <a:buNone/>
            </a:pPr>
            <a:r>
              <a:rPr lang="en-US" sz="2000" b="1" dirty="0"/>
              <a:t>1. </a:t>
            </a:r>
            <a:r>
              <a:rPr lang="en-US" sz="2000" dirty="0"/>
              <a:t>Set a </a:t>
            </a:r>
            <a:r>
              <a:rPr lang="en-US" sz="2000" b="1" u="sng" dirty="0"/>
              <a:t>System Restore </a:t>
            </a:r>
            <a:r>
              <a:rPr lang="en-US" sz="2000" dirty="0"/>
              <a:t>point – when PC is Healthy – Know How.</a:t>
            </a:r>
          </a:p>
          <a:p>
            <a:pPr marL="457200" lvl="0">
              <a:buNone/>
            </a:pPr>
            <a:r>
              <a:rPr lang="en-US" sz="2000" dirty="0"/>
              <a:t>a. The System Restore :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000" dirty="0"/>
              <a:t>allows users to restore their </a:t>
            </a:r>
            <a:r>
              <a:rPr lang="en-US" sz="2000" dirty="0">
                <a:hlinkClick r:id="rId3"/>
              </a:rPr>
              <a:t>computers</a:t>
            </a:r>
            <a:r>
              <a:rPr lang="en-US" sz="2000" dirty="0"/>
              <a:t> to a previous state without losing personal </a:t>
            </a:r>
            <a:r>
              <a:rPr lang="en-US" sz="2000" dirty="0">
                <a:hlinkClick r:id="rId4"/>
              </a:rPr>
              <a:t>data</a:t>
            </a:r>
            <a:r>
              <a:rPr lang="en-US" sz="2000" dirty="0"/>
              <a:t> files.</a:t>
            </a:r>
          </a:p>
          <a:p>
            <a:pPr marL="457200" lvl="0">
              <a:buNone/>
            </a:pPr>
            <a:r>
              <a:rPr lang="en-US" sz="2000" dirty="0"/>
              <a:t>b. so if a problem occurs on your PC, you can reset Windows to a previous date of  good functional state.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000" dirty="0"/>
              <a:t>Note that ‘System Restore’ will </a:t>
            </a:r>
            <a:r>
              <a:rPr lang="en-US" sz="2000" b="1" u="sng" dirty="0"/>
              <a:t>NOT</a:t>
            </a:r>
            <a:r>
              <a:rPr lang="en-US" sz="2000" dirty="0"/>
              <a:t> delete files  such as: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000" dirty="0"/>
              <a:t>Photos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000" dirty="0"/>
              <a:t>documents,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000" dirty="0"/>
              <a:t>It will </a:t>
            </a:r>
            <a:r>
              <a:rPr lang="en-US" sz="2000" u="sng" dirty="0"/>
              <a:t>purge programs </a:t>
            </a:r>
            <a:r>
              <a:rPr lang="en-US" sz="2000" dirty="0"/>
              <a:t>that you installed and the settings you changed between now and the restore point you </a:t>
            </a:r>
            <a:r>
              <a:rPr lang="en-US" sz="2000" u="sng" dirty="0"/>
              <a:t>return to.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400" b="1" dirty="0"/>
              <a:t>Note</a:t>
            </a:r>
            <a:r>
              <a:rPr lang="en-US" sz="2400" dirty="0"/>
              <a:t>: Not all software gets along with other software already on your computer.= download new software = S/W fight.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F225380A-89F7-4B97-9E39-88FD2D6FD204}" type="slidenum">
              <a:t>8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867959"/>
          </a:xfrm>
        </p:spPr>
        <p:txBody>
          <a:bodyPr/>
          <a:lstStyle/>
          <a:p>
            <a:pPr lvl="0"/>
            <a:r>
              <a:rPr lang="en-US" sz="3200" b="1"/>
              <a:t>To initiate a restore point in Vista: </a:t>
            </a:r>
            <a:br>
              <a:rPr lang="en-US" sz="3200" b="1"/>
            </a:br>
            <a:r>
              <a:rPr lang="en-US" sz="2000"/>
              <a:t>(Perform at home when PC is Healthy)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371599"/>
            <a:ext cx="8229240" cy="5181120"/>
          </a:xfrm>
        </p:spPr>
        <p:txBody>
          <a:bodyPr/>
          <a:lstStyle/>
          <a:p>
            <a:pPr lvl="0">
              <a:spcBef>
                <a:spcPts val="638"/>
              </a:spcBef>
              <a:buNone/>
            </a:pPr>
            <a:r>
              <a:rPr lang="en-US" sz="1600"/>
              <a:t> 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800"/>
              <a:t>a. Click the Start button,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800"/>
              <a:t>b. Select ‘Control Panel’,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800"/>
              <a:t>c. Select ‘System And Maintenance’.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800"/>
              <a:t>d. Click ‘Restore Files From Backup’,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800"/>
              <a:t>e. Select ‘Create A Restore Point’ or ‘Change Settings’,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800"/>
              <a:t>f. Click the ‘Create’ button.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021F3E1E-B9EF-418B-B4A5-615F399B99F8}" type="slidenum">
              <a:t>9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o set a Restore Point in Windows 7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sz="4000" b="1"/>
              <a:t>To set a Restore Point in Windows 7.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>
            <a:normAutofit fontScale="700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1. click the Start button 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2. In the Search bar, Type –”Restore”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3. Choose ‘Backup and Restore’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4. Near the bottom of the window: click  ‘Recover System Setting on your Computer’.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5. Click – ‘Open System Restore’ button.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6. Click the ‘Next’ button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7. Select a Restore date.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Follow the process thru.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5D22A28E-B4F2-4D52-9F1A-8AE796FB9054}" type="slidenum">
              <a:t>10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sz="4000" b="1"/>
              <a:t>To set a Restore Point in Windows 8</a:t>
            </a:r>
            <a:br>
              <a:rPr lang="en-US" sz="4000" b="1"/>
            </a:br>
            <a:r>
              <a:rPr lang="en-US" sz="2200"/>
              <a:t>(Perform at home when PC is Healthy)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>
            <a:normAutofit fontScale="40000" lnSpcReduction="20000"/>
          </a:bodyPr>
          <a:lstStyle/>
          <a:p>
            <a:pPr lvl="0">
              <a:spcBef>
                <a:spcPts val="638"/>
              </a:spcBef>
              <a:buNone/>
            </a:pPr>
            <a:r>
              <a:rPr lang="en-US" dirty="0"/>
              <a:t>1. Press the Windows ‘logo’ key + W to open the Settings menu.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2. Type ‘restore’ in the search field.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3. In the search results, click ‘Create a Restore Point’ 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The “System Properties’ window opens.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4. Click the ‘Create’ button.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5. Type a descriptive name for the restore point that will help you remember when you created the restore point.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6. Click Create 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The computer creates the restore point.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7. When the restore point is created, a small window appears stating that the restore point was created successfully.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8. Click Close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9. Click OK to close the system restore window.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CA5B5A80-4F7A-457B-AAB5-7A96B0913A5F}" type="slidenum">
              <a:t>11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pring Cleaning Tasks&#10; 2. Tidy Up Your Computer (frequent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944280"/>
          </a:xfrm>
        </p:spPr>
        <p:txBody>
          <a:bodyPr/>
          <a:lstStyle/>
          <a:p>
            <a:pPr lvl="0"/>
            <a:r>
              <a:rPr lang="en-US" sz="3200" b="1"/>
              <a:t>Spring Cleaning Tasks</a:t>
            </a:r>
            <a:br>
              <a:rPr lang="en-US" sz="3200" b="1"/>
            </a:br>
            <a:r>
              <a:rPr lang="en-US" sz="3200" b="1"/>
              <a:t> 2. Tidy Up Your Computer (frequently)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304920" y="1371599"/>
            <a:ext cx="8229240" cy="5486040"/>
          </a:xfrm>
        </p:spPr>
        <p:txBody>
          <a:bodyPr>
            <a:normAutofit fontScale="55000" lnSpcReduction="20000"/>
          </a:bodyPr>
          <a:lstStyle/>
          <a:p>
            <a:pPr lvl="0">
              <a:spcBef>
                <a:spcPts val="638"/>
              </a:spcBef>
              <a:buNone/>
            </a:pPr>
            <a:r>
              <a:rPr lang="en-US" b="1" u="sng" dirty="0"/>
              <a:t> </a:t>
            </a:r>
            <a:r>
              <a:rPr lang="en-US" b="1" u="sng" dirty="0" err="1"/>
              <a:t>CCleaner</a:t>
            </a:r>
            <a:r>
              <a:rPr lang="en-US" b="1" u="sng" dirty="0"/>
              <a:t> </a:t>
            </a:r>
            <a:r>
              <a:rPr lang="en-US" dirty="0"/>
              <a:t>is a freeware system optimization, privacy and cleaning tool.  </a:t>
            </a:r>
            <a:r>
              <a:rPr lang="en-US" u="sng" dirty="0"/>
              <a:t>NOT Aggressive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It Cleans: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Internet Explorer, Firefox, Google Chrome, Browsers.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Windows - Recycle Bin, Recent Documents, Temporary files and Log files.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Registry cleaner – run separately.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 Go To: </a:t>
            </a:r>
            <a:r>
              <a:rPr lang="en-US" u="sng" dirty="0">
                <a:hlinkClick r:id="rId3"/>
              </a:rPr>
              <a:t>www.filehippo.com</a:t>
            </a:r>
            <a:r>
              <a:rPr lang="en-US" u="sng" dirty="0"/>
              <a:t> </a:t>
            </a:r>
            <a:r>
              <a:rPr lang="en-US" dirty="0"/>
              <a:t>   and download ‘</a:t>
            </a:r>
            <a:r>
              <a:rPr lang="en-US" dirty="0" err="1"/>
              <a:t>CCleaner</a:t>
            </a:r>
            <a:r>
              <a:rPr lang="en-US" dirty="0"/>
              <a:t>’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good trusted site for </a:t>
            </a:r>
            <a:r>
              <a:rPr lang="en-US" sz="2800" dirty="0" err="1"/>
              <a:t>cCleaner</a:t>
            </a:r>
            <a:endParaRPr lang="en-US" sz="2800" dirty="0"/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allows bypass to ‘Free downloads’ w/o hassle.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Downloading a program should be a 2 step process.</a:t>
            </a:r>
          </a:p>
          <a:p>
            <a:pPr lvl="3">
              <a:spcBef>
                <a:spcPts val="400"/>
              </a:spcBef>
              <a:buFont typeface="Arial" pitchFamily="32"/>
            </a:pPr>
            <a:r>
              <a:rPr lang="en-US" sz="2800" dirty="0"/>
              <a:t>Download with ‘Save’ – </a:t>
            </a:r>
            <a:r>
              <a:rPr lang="en-US" sz="2800" b="1" dirty="0"/>
              <a:t>not</a:t>
            </a:r>
            <a:r>
              <a:rPr lang="en-US" sz="2800" dirty="0"/>
              <a:t> ‘Run’</a:t>
            </a:r>
          </a:p>
          <a:p>
            <a:pPr lvl="3">
              <a:spcBef>
                <a:spcPts val="400"/>
              </a:spcBef>
              <a:buFont typeface="Arial" pitchFamily="32"/>
            </a:pPr>
            <a:r>
              <a:rPr lang="en-US" sz="2800" dirty="0"/>
              <a:t>Install after download is complete</a:t>
            </a:r>
          </a:p>
          <a:p>
            <a:pPr lvl="0">
              <a:spcBef>
                <a:spcPts val="638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89BBF6E3-9267-428D-820B-7FB57746D481}" type="slidenum">
              <a:t>12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1DBF9170-CA3F-4C00-9A39-8CE857704E50}" type="slidenum">
              <a:t>13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cxnSp>
        <p:nvCxnSpPr>
          <p:cNvPr id="3" name="Straight Arrow Connector 7"/>
          <p:cNvCxnSpPr/>
          <p:nvPr/>
        </p:nvCxnSpPr>
        <p:spPr>
          <a:xfrm flipH="1">
            <a:off x="4952880" y="3276359"/>
            <a:ext cx="3962519" cy="0"/>
          </a:xfrm>
          <a:prstGeom prst="bentConnector3">
            <a:avLst/>
          </a:prstGeom>
          <a:noFill/>
          <a:ln w="2844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4" name="TextBox 9"/>
          <p:cNvSpPr/>
          <p:nvPr/>
        </p:nvSpPr>
        <p:spPr>
          <a:xfrm>
            <a:off x="7467479" y="2907360"/>
            <a:ext cx="14475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CCleaner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-1539000" y="-1842660"/>
            <a:ext cx="12221999" cy="8381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‘CCleaner’ remo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‘CCleaner’ removes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219320"/>
            <a:ext cx="8229240" cy="5501880"/>
          </a:xfrm>
        </p:spPr>
        <p:txBody>
          <a:bodyPr>
            <a:normAutofit fontScale="250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- Temporary File Cache - </a:t>
            </a:r>
            <a:r>
              <a:rPr lang="en-US" sz="2900" dirty="0"/>
              <a:t>A file created by an application for its own purposes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- URL History – address bar in your browser.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- Cookies - a small piece of data sent from a website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- Hidden Index.dat files - </a:t>
            </a:r>
            <a:r>
              <a:rPr lang="en-US" sz="2900" dirty="0"/>
              <a:t>a database file used by the IE, to improve 				   performance.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- Last download file location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-Recycle Bin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-Clipboard- a software space used for short-term  storage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and/or data transfer between documents or applications,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via cut, copy and paste operations.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600" dirty="0"/>
              <a:t>-Windows Temporary files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600" dirty="0"/>
              <a:t>-Windows Log files - a list of events, which have been "logged" by a computer.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600" dirty="0"/>
              <a:t>-Recent Documents (on the Start Menu)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600" dirty="0"/>
              <a:t>-Run history (on the Start Menu)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600" dirty="0"/>
              <a:t>-Windows memory dumps after crashes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600" dirty="0"/>
              <a:t>-</a:t>
            </a:r>
            <a:r>
              <a:rPr lang="en-US" sz="3600" dirty="0" err="1"/>
              <a:t>Chkdsk</a:t>
            </a:r>
            <a:r>
              <a:rPr lang="en-US" sz="3600" dirty="0"/>
              <a:t> file fragments – (check disk)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93A6CF30-E35E-4BE9-ADA9-511B2E277383}" type="slidenum">
              <a:t>14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 Clean Up Your Startup F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152280"/>
            <a:ext cx="8229240" cy="914039"/>
          </a:xfrm>
        </p:spPr>
        <p:txBody>
          <a:bodyPr/>
          <a:lstStyle/>
          <a:p>
            <a:pPr lvl="0"/>
            <a:r>
              <a:rPr lang="en-US" sz="4000" b="1"/>
              <a:t>3. Clean Up Your Startup Folder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447919"/>
            <a:ext cx="8229240" cy="5105160"/>
          </a:xfrm>
        </p:spPr>
        <p:txBody>
          <a:bodyPr>
            <a:normAutofit fontScale="85000" lnSpcReduction="20000"/>
          </a:bodyPr>
          <a:lstStyle/>
          <a:p>
            <a:pPr lvl="0">
              <a:spcBef>
                <a:spcPts val="638"/>
              </a:spcBef>
              <a:buNone/>
            </a:pPr>
            <a:r>
              <a:rPr lang="en-US" b="1" u="sng" dirty="0"/>
              <a:t>Common Problem </a:t>
            </a:r>
            <a:r>
              <a:rPr lang="en-US" dirty="0"/>
              <a:t>- </a:t>
            </a:r>
            <a:r>
              <a:rPr lang="en-US" sz="2800" dirty="0"/>
              <a:t>your PC takes longer to start up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800" dirty="0"/>
              <a:t>	</a:t>
            </a:r>
            <a:r>
              <a:rPr lang="en-US" dirty="0"/>
              <a:t>Applications and programs are designed to: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automatically insert themselves into Windows’ startup sequence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dirty="0"/>
              <a:t>so the application is </a:t>
            </a:r>
            <a:r>
              <a:rPr lang="en-US" b="1" u="sng" dirty="0"/>
              <a:t>ready instantly.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This action:  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 dirty="0"/>
              <a:t>drains your system </a:t>
            </a:r>
            <a:r>
              <a:rPr lang="en-US" sz="2800" u="sng" dirty="0">
                <a:hlinkClick r:id="rId3"/>
              </a:rPr>
              <a:t>resources</a:t>
            </a:r>
          </a:p>
          <a:p>
            <a:pPr lvl="3">
              <a:spcBef>
                <a:spcPts val="400"/>
              </a:spcBef>
              <a:buFont typeface="Arial" pitchFamily="32"/>
            </a:pPr>
            <a:r>
              <a:rPr lang="en-US" sz="2000" dirty="0"/>
              <a:t>Slows down a program speed</a:t>
            </a:r>
          </a:p>
          <a:p>
            <a:pPr lvl="3">
              <a:spcBef>
                <a:spcPts val="400"/>
              </a:spcBef>
              <a:buFont typeface="Arial" pitchFamily="32"/>
            </a:pPr>
            <a:r>
              <a:rPr lang="en-US" sz="2000" dirty="0"/>
              <a:t>Ram is filled up   – (Random Access Memory)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3600" dirty="0"/>
              <a:t>Results in slow startup.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1D66580F-F735-48BB-A2D6-8EB8775C917E}" type="slidenum">
              <a:t>15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sz="3200" b="1" u="sng" dirty="0"/>
              <a:t>Two Approaches to disable Startup Programs</a:t>
            </a:r>
            <a:r>
              <a:rPr lang="en-US" sz="3600" b="1" u="sng" dirty="0"/>
              <a:t/>
            </a:r>
            <a:br>
              <a:rPr lang="en-US" sz="3600" b="1" u="sng" dirty="0"/>
            </a:br>
            <a:r>
              <a:rPr lang="en-US" sz="3600" b="1" u="sng" dirty="0"/>
              <a:t># 1 - Windows Vista and 7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417320"/>
            <a:ext cx="8229240" cy="4525560"/>
          </a:xfrm>
        </p:spPr>
        <p:txBody>
          <a:bodyPr>
            <a:normAutofit fontScale="77500" lnSpcReduction="20000"/>
          </a:bodyPr>
          <a:lstStyle/>
          <a:p>
            <a:pPr lvl="0">
              <a:spcBef>
                <a:spcPts val="638"/>
              </a:spcBef>
              <a:buNone/>
            </a:pPr>
            <a:r>
              <a:rPr lang="en-US" dirty="0" smtClean="0"/>
              <a:t>1.On the Keyboard - Depress: </a:t>
            </a:r>
            <a:r>
              <a:rPr lang="en-US" sz="2600" dirty="0" smtClean="0"/>
              <a:t>Windows Logo key + R</a:t>
            </a:r>
            <a:endParaRPr lang="en-US" sz="2600" dirty="0"/>
          </a:p>
          <a:p>
            <a:pPr marL="399960" lvl="0">
              <a:buNone/>
            </a:pPr>
            <a:r>
              <a:rPr lang="en-US" sz="2800" dirty="0"/>
              <a:t>	a. select the ‘run command’ option.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2. Type in the Open box : MSCONFIG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	a.  </a:t>
            </a:r>
            <a:r>
              <a:rPr lang="en-US" sz="2600" dirty="0"/>
              <a:t>Microsoft Configuration Utility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3. Click ‘OK’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3. Select the: ‘Startup’ tab.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4. Select &amp; disable un-necessary programs.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5. Restart PC.</a:t>
            </a:r>
          </a:p>
          <a:p>
            <a:pPr lvl="0">
              <a:spcBef>
                <a:spcPts val="638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8E48D780-7B1B-402A-AFCC-18DF57F26414}" type="slidenum">
              <a:t>16</a:t>
            </a:fld>
            <a:endParaRPr lang="en-US" dirty="0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  ‘Run Command’ Appl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1.  ‘Run Command’ Application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55160" y="1600200"/>
            <a:ext cx="8856360" cy="48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5F94CAC2-3511-4D92-B1C3-B4BB92F47393}" type="slidenum">
              <a:t>17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MSConfig – Win Vista, 7</a:t>
            </a:r>
            <a:br>
              <a:rPr lang="en-US" b="1"/>
            </a:br>
            <a:r>
              <a:rPr lang="en-US" sz="2700"/>
              <a:t>Check marks means still running in the background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C03AC5B2-8476-447C-995A-E9E5BC0F1AB6}" type="slidenum">
              <a:t>18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0" y="1371599"/>
            <a:ext cx="9143640" cy="5486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ttp://www.pacs-portal.co.uk/startup_search.php&#10;Web page S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7E9324A9-F2E6-47D1-B979-0AAC70E32532}" type="slidenum">
              <a:t>19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274680"/>
            <a:ext cx="8229240" cy="1142640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/>
            <a:r>
              <a:rPr lang="en-US" sz="2800" b="1"/>
              <a:t>http://www.pacs-portal.co.uk/startup_search.php</a:t>
            </a:r>
            <a:r>
              <a:rPr lang="en-US" sz="2800"/>
              <a:t/>
            </a:r>
            <a:br>
              <a:rPr lang="en-US" sz="2800"/>
            </a:br>
            <a:r>
              <a:rPr lang="en-US" sz="2800"/>
              <a:t>Web page Sample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67680" y="1688399"/>
            <a:ext cx="9075960" cy="5105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nter- ‘something.exe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Enter- ‘something.exe’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457200" y="1417680"/>
            <a:ext cx="8229240" cy="54399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BF40548C-D54E-425C-A115-84BB989F07B3}" type="slidenum">
              <a:t>20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cxnSp>
        <p:nvCxnSpPr>
          <p:cNvPr id="5" name="Straight Arrow Connector 6"/>
          <p:cNvCxnSpPr/>
          <p:nvPr/>
        </p:nvCxnSpPr>
        <p:spPr>
          <a:xfrm flipH="1">
            <a:off x="5105160" y="2590560"/>
            <a:ext cx="2743200" cy="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6" name="TextBox 7"/>
          <p:cNvSpPr/>
          <p:nvPr/>
        </p:nvSpPr>
        <p:spPr>
          <a:xfrm>
            <a:off x="5715000" y="2511360"/>
            <a:ext cx="152352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Search Box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ample – msnmsgr.ex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-28800"/>
            <a:ext cx="8229240" cy="409680"/>
          </a:xfrm>
        </p:spPr>
        <p:txBody>
          <a:bodyPr/>
          <a:lstStyle/>
          <a:p>
            <a:pPr lvl="0"/>
            <a:r>
              <a:rPr lang="en-US" b="1"/>
              <a:t>Sample – msnmsgr.exe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9B54FDEF-787D-40F8-9F5C-CFA64E45EE98}" type="slidenum">
              <a:t>21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0" y="670320"/>
            <a:ext cx="9143640" cy="618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"/>
          <p:cNvSpPr/>
          <p:nvPr/>
        </p:nvSpPr>
        <p:spPr>
          <a:xfrm>
            <a:off x="228600" y="5181480"/>
            <a:ext cx="87627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"X" - Definitely not required - typically viruses, spyware, adware and "resource hogs"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#2. www.bleepingcomputer.com &#10;home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-152280" y="1295280"/>
            <a:ext cx="9295920" cy="5562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#2. </a:t>
            </a:r>
            <a:r>
              <a:rPr lang="en-US"/>
              <a:t>www.bleepingcomputer.com </a:t>
            </a:r>
            <a:br>
              <a:rPr lang="en-US"/>
            </a:br>
            <a:r>
              <a:rPr lang="en-US" sz="2700"/>
              <a:t>home page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3ECFEBC4-5EDB-4EBF-BD53-72CC40527DB6}" type="slidenum">
              <a:t>22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sp>
        <p:nvSpPr>
          <p:cNvPr id="5" name="TextBox 14"/>
          <p:cNvSpPr/>
          <p:nvPr/>
        </p:nvSpPr>
        <p:spPr>
          <a:xfrm>
            <a:off x="5105520" y="1895760"/>
            <a:ext cx="312372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Start Up Tab</a:t>
            </a:r>
          </a:p>
        </p:txBody>
      </p:sp>
      <p:cxnSp>
        <p:nvCxnSpPr>
          <p:cNvPr id="6" name="Elbow Connector 9"/>
          <p:cNvCxnSpPr/>
          <p:nvPr/>
        </p:nvCxnSpPr>
        <p:spPr>
          <a:xfrm flipH="1">
            <a:off x="4400280" y="2531880"/>
            <a:ext cx="2971799" cy="258840"/>
          </a:xfrm>
          <a:prstGeom prst="bentConnector3">
            <a:avLst/>
          </a:prstGeom>
          <a:noFill/>
          <a:ln w="2844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7" name="TextBox 6"/>
          <p:cNvSpPr/>
          <p:nvPr/>
        </p:nvSpPr>
        <p:spPr>
          <a:xfrm>
            <a:off x="5105520" y="2452680"/>
            <a:ext cx="228564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‘Startup’ Tab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‘Startup List’ tab &#10;@ bleeping computer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80880" y="10440"/>
            <a:ext cx="8229240" cy="1142640"/>
          </a:xfrm>
        </p:spPr>
        <p:txBody>
          <a:bodyPr/>
          <a:lstStyle/>
          <a:p>
            <a:pPr lvl="0"/>
            <a:r>
              <a:rPr lang="en-US" b="1"/>
              <a:t>‘Startup List’ tab </a:t>
            </a:r>
            <a:br>
              <a:rPr lang="en-US" b="1"/>
            </a:br>
            <a:r>
              <a:rPr lang="en-US" sz="3100" b="1"/>
              <a:t>@ bleeping computer.com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CFE11767-06E1-49F3-B921-F45A88179FD2}" type="slidenum">
              <a:t>23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cxnSp>
        <p:nvCxnSpPr>
          <p:cNvPr id="4" name="Straight Arrow Connector 6"/>
          <p:cNvCxnSpPr/>
          <p:nvPr/>
        </p:nvCxnSpPr>
        <p:spPr>
          <a:xfrm flipH="1">
            <a:off x="4572000" y="2590560"/>
            <a:ext cx="3352680" cy="45720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5" name="TextBox 7"/>
          <p:cNvSpPr/>
          <p:nvPr/>
        </p:nvSpPr>
        <p:spPr>
          <a:xfrm rot="417000">
            <a:off x="4908578" y="2772652"/>
            <a:ext cx="21333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Startup Lists</a:t>
            </a:r>
          </a:p>
        </p:txBody>
      </p:sp>
      <p:cxnSp>
        <p:nvCxnSpPr>
          <p:cNvPr id="6" name="Straight Arrow Connector 12"/>
          <p:cNvCxnSpPr/>
          <p:nvPr/>
        </p:nvCxnSpPr>
        <p:spPr>
          <a:xfrm flipH="1">
            <a:off x="4597200" y="2350440"/>
            <a:ext cx="3327480" cy="46872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7" name="TextBox 16"/>
          <p:cNvSpPr/>
          <p:nvPr/>
        </p:nvSpPr>
        <p:spPr>
          <a:xfrm rot="363000">
            <a:off x="4899667" y="2491061"/>
            <a:ext cx="12189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Click here</a:t>
            </a:r>
          </a:p>
        </p:txBody>
      </p:sp>
      <p:cxnSp>
        <p:nvCxnSpPr>
          <p:cNvPr id="8" name="Straight Arrow Connector 18"/>
          <p:cNvCxnSpPr/>
          <p:nvPr/>
        </p:nvCxnSpPr>
        <p:spPr>
          <a:xfrm>
            <a:off x="4114800" y="4233240"/>
            <a:ext cx="2986199" cy="49104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9" name="TextBox 20"/>
          <p:cNvSpPr/>
          <p:nvPr/>
        </p:nvSpPr>
        <p:spPr>
          <a:xfrm rot="555600">
            <a:off x="4597820" y="4190939"/>
            <a:ext cx="2031839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Search here</a:t>
            </a:r>
          </a:p>
        </p:txBody>
      </p:sp>
      <p:pic>
        <p:nvPicPr>
          <p:cNvPr id="10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228600" y="1116360"/>
            <a:ext cx="8910360" cy="5604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lick on an Item and get a plain language description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23720" y="0"/>
            <a:ext cx="8229240" cy="1142640"/>
          </a:xfrm>
        </p:spPr>
        <p:txBody>
          <a:bodyPr/>
          <a:lstStyle/>
          <a:p>
            <a:pPr lvl="0">
              <a:lnSpc>
                <a:spcPts val="4320"/>
              </a:lnSpc>
            </a:pPr>
            <a:r>
              <a:rPr lang="en-US" sz="3600" dirty="0"/>
              <a:t>Click on an Item and get a plain language description</a:t>
            </a:r>
            <a:r>
              <a:rPr lang="en-US" dirty="0"/>
              <a:t>.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0" y="1162050"/>
            <a:ext cx="9143640" cy="5714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592567F9-6A61-4D79-97BD-954A54D5BF3F}" type="slidenum">
              <a:t>24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ystem Configuration Screen –&#10;Windows 8 ( msconf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99900"/>
            <a:ext cx="8229240" cy="1142640"/>
          </a:xfrm>
        </p:spPr>
        <p:txBody>
          <a:bodyPr/>
          <a:lstStyle/>
          <a:p>
            <a:pPr lvl="0"/>
            <a:r>
              <a:rPr lang="en-US" b="1" dirty="0"/>
              <a:t>System Configuration Screen –</a:t>
            </a:r>
            <a:br>
              <a:rPr lang="en-US" b="1" dirty="0"/>
            </a:br>
            <a:r>
              <a:rPr lang="en-US" b="1" dirty="0"/>
              <a:t>Windows 8 </a:t>
            </a:r>
            <a:r>
              <a:rPr lang="en-US" sz="3100" b="1" dirty="0"/>
              <a:t>( </a:t>
            </a:r>
            <a:r>
              <a:rPr lang="en-US" sz="3100" b="1" dirty="0" err="1"/>
              <a:t>msconfig</a:t>
            </a:r>
            <a:r>
              <a:rPr lang="en-US" sz="3100" b="1" dirty="0"/>
              <a:t>)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18FA7BF6-AF40-4213-B403-34C47CED7A09}" type="slidenum">
              <a:t>25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557640" y="1417680"/>
            <a:ext cx="7663679" cy="51350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"/>
          <p:cNvSpPr/>
          <p:nvPr/>
        </p:nvSpPr>
        <p:spPr>
          <a:xfrm>
            <a:off x="1752479" y="3716640"/>
            <a:ext cx="5866920" cy="17967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Note: To open the task manager =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go to the ‘task bar’;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‘right’ click; select ‘Task Manager’;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Select ‘Startup’ tab.</a:t>
            </a:r>
          </a:p>
        </p:txBody>
      </p:sp>
      <p:cxnSp>
        <p:nvCxnSpPr>
          <p:cNvPr id="6" name="Straight Arrow Connector 6"/>
          <p:cNvCxnSpPr/>
          <p:nvPr/>
        </p:nvCxnSpPr>
        <p:spPr>
          <a:xfrm flipH="1">
            <a:off x="5105160" y="2819160"/>
            <a:ext cx="2590920" cy="0"/>
          </a:xfrm>
          <a:prstGeom prst="bentConnector3">
            <a:avLst/>
          </a:prstGeom>
          <a:noFill/>
          <a:ln w="38160">
            <a:solidFill>
              <a:srgbClr val="FF0000"/>
            </a:solidFill>
            <a:custDash>
              <a:ds d="400000" sp="100000"/>
            </a:custDash>
            <a:tailEnd type="arrow"/>
          </a:ln>
        </p:spPr>
      </p:cxnSp>
      <p:sp>
        <p:nvSpPr>
          <p:cNvPr id="7" name="TextBox 8"/>
          <p:cNvSpPr/>
          <p:nvPr/>
        </p:nvSpPr>
        <p:spPr>
          <a:xfrm>
            <a:off x="5410079" y="2514600"/>
            <a:ext cx="228564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Do NOT Use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indows 8 Start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-93600"/>
            <a:ext cx="8229240" cy="1142640"/>
          </a:xfrm>
        </p:spPr>
        <p:txBody>
          <a:bodyPr/>
          <a:lstStyle/>
          <a:p>
            <a:pPr lvl="0"/>
            <a:r>
              <a:rPr lang="en-US" b="1"/>
              <a:t>Windows 8 Startup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6BF7A2B1-8A51-4180-87A8-57CF769E670A}" type="slidenum">
              <a:t>26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sp>
        <p:nvSpPr>
          <p:cNvPr id="4" name="TextBox 15"/>
          <p:cNvSpPr/>
          <p:nvPr/>
        </p:nvSpPr>
        <p:spPr>
          <a:xfrm>
            <a:off x="3809880" y="1616760"/>
            <a:ext cx="129492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Startup Tab</a:t>
            </a:r>
          </a:p>
        </p:txBody>
      </p:sp>
      <p:sp>
        <p:nvSpPr>
          <p:cNvPr id="5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917719"/>
            <a:ext cx="8229240" cy="4208040"/>
          </a:xfrm>
        </p:spPr>
        <p:txBody>
          <a:bodyPr/>
          <a:lstStyle/>
          <a:p>
            <a:pPr lvl="0">
              <a:buNone/>
            </a:pP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0" y="795960"/>
            <a:ext cx="9143640" cy="69760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Elbow Connector 7"/>
          <p:cNvCxnSpPr/>
          <p:nvPr/>
        </p:nvCxnSpPr>
        <p:spPr>
          <a:xfrm flipH="1" flipV="1">
            <a:off x="2819160" y="1551599"/>
            <a:ext cx="3276720" cy="43092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 4. Update Your Applications (Month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563040"/>
          </a:xfrm>
        </p:spPr>
        <p:txBody>
          <a:bodyPr/>
          <a:lstStyle/>
          <a:p>
            <a:pPr lvl="0"/>
            <a:r>
              <a:rPr lang="en-US" sz="3200" b="1"/>
              <a:t> 4. Update Your Applications (Monthly)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990719"/>
            <a:ext cx="8229240" cy="5135040"/>
          </a:xfrm>
        </p:spPr>
        <p:txBody>
          <a:bodyPr/>
          <a:lstStyle/>
          <a:p>
            <a:pPr lvl="0">
              <a:spcBef>
                <a:spcPts val="638"/>
              </a:spcBef>
              <a:buNone/>
            </a:pPr>
            <a:r>
              <a:rPr lang="en-US"/>
              <a:t> </a:t>
            </a:r>
            <a:r>
              <a:rPr lang="en-US" sz="4000"/>
              <a:t>To improve security and functionality, most programs: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4000"/>
              <a:t> offer an "update" feature from the manufacturer.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4000"/>
              <a:t>can be configured to check for updates each time you open the program.</a:t>
            </a:r>
          </a:p>
          <a:p>
            <a:pPr lvl="0">
              <a:spcBef>
                <a:spcPts val="638"/>
              </a:spcBef>
              <a:buNone/>
            </a:pPr>
            <a:endParaRPr lang="en-US" sz="400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E6FCE9B5-0E6B-43B0-8489-6982606571F0}" type="slidenum">
              <a:t>27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ow to Update Programs on your P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849270"/>
          </a:xfrm>
        </p:spPr>
        <p:txBody>
          <a:bodyPr/>
          <a:lstStyle/>
          <a:p>
            <a:pPr lvl="0"/>
            <a:r>
              <a:rPr lang="en-US" sz="4000" dirty="0"/>
              <a:t>How to Update Programs on your PC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028700"/>
            <a:ext cx="8229240" cy="5410200"/>
          </a:xfrm>
        </p:spPr>
        <p:txBody>
          <a:bodyPr>
            <a:normAutofit fontScale="85000" lnSpcReduction="1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List the applications you regularly use, once a month: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open the applications,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select the update feature,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and allow the application to update itself.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 If an application doesn’t offer an integrated update option.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visit the manufacturer’s Web site and look for the Support or Downloads section.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Then, search for the updates or patches that are compatible with your application.</a:t>
            </a:r>
          </a:p>
          <a:p>
            <a:pPr lvl="0">
              <a:spcBef>
                <a:spcPts val="638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EA718BA4-212E-4D2C-A7E7-F7E52613E3CF}" type="slidenum">
              <a:t>28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&#10;Download programs and get a Program Update Checker&#10;Secure 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2695F0E2-25D7-4D6B-A0A4-2978F06489A4}" type="slidenum">
              <a:t>29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3" name="Content Placeholder 6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60840" y="1600200"/>
            <a:ext cx="9082800" cy="51091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5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>
                <a:hlinkClick r:id="rId4"/>
              </a:rPr>
              <a:t>https://www.ninite.com</a:t>
            </a:r>
            <a:r>
              <a:rPr lang="en-US"/>
              <a:t/>
            </a:r>
            <a:br>
              <a:rPr lang="en-US"/>
            </a:br>
            <a:r>
              <a:rPr lang="en-US" sz="2000"/>
              <a:t>Download programs and get a Program Update Checker</a:t>
            </a:r>
            <a:br>
              <a:rPr lang="en-US" sz="2000"/>
            </a:br>
            <a:r>
              <a:rPr lang="en-US" sz="2000"/>
              <a:t>Secure Site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2C76ABFE-256E-47C7-9551-5BF849B9A388}" type="slidenum">
              <a:t>30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3" name="Content Placeholder 6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-1447919" y="-1371599"/>
            <a:ext cx="12191760" cy="1021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5. Windows Updates.&#10; Vista, Windows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5. Windows Updates.</a:t>
            </a:r>
            <a:br>
              <a:rPr lang="en-US" b="1"/>
            </a:br>
            <a:r>
              <a:rPr lang="en-US" sz="2700" b="1"/>
              <a:t> Vista, Windows 7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417320"/>
            <a:ext cx="8229240" cy="5121539"/>
          </a:xfrm>
        </p:spPr>
        <p:txBody>
          <a:bodyPr>
            <a:normAutofit fontScale="85000" lnSpcReduction="20000"/>
          </a:bodyPr>
          <a:lstStyle/>
          <a:p>
            <a:pPr lvl="0">
              <a:spcBef>
                <a:spcPts val="638"/>
              </a:spcBef>
              <a:buAutoNum type="arabicPeriod"/>
            </a:pPr>
            <a:r>
              <a:rPr lang="en-US" sz="2400" dirty="0"/>
              <a:t>Go to the Control Panel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sz="2400" dirty="0"/>
              <a:t>Select Windows Update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sz="2400" dirty="0"/>
              <a:t>Select  “Important Updates”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400" dirty="0"/>
              <a:t>4. Read and Investigate Updates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 Important, Recommended, Optional, Featured .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400" dirty="0"/>
              <a:t>5. Google your Questions – use KB number: Ex: KB2310138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400" dirty="0"/>
              <a:t>	 </a:t>
            </a:r>
            <a:r>
              <a:rPr lang="en-US" sz="1800" dirty="0"/>
              <a:t>– I do not know what the Update means.??</a:t>
            </a:r>
          </a:p>
          <a:p>
            <a:pPr lvl="0">
              <a:spcBef>
                <a:spcPts val="638"/>
              </a:spcBef>
              <a:buNone/>
            </a:pPr>
            <a:r>
              <a:rPr lang="en-US" sz="2800" dirty="0"/>
              <a:t>6. Install necessary Updates – follow directions.</a:t>
            </a:r>
          </a:p>
          <a:p>
            <a:pPr lvl="0">
              <a:spcBef>
                <a:spcPts val="638"/>
              </a:spcBef>
              <a:buNone/>
            </a:pPr>
            <a:r>
              <a:rPr lang="en-US" u="sng" dirty="0"/>
              <a:t>Automatic Updates </a:t>
            </a:r>
            <a:r>
              <a:rPr lang="en-US" dirty="0"/>
              <a:t>– takes control of your PC.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	I recommend - use: another option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B0C2B976-6CDA-409F-96F9-2EFCD125A9EF}" type="slidenum">
              <a:t>31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urn OFF Automatic Updates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Turn OFF Automatic Updates: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/>
              <a:t>Microsoft reissued </a:t>
            </a:r>
            <a:r>
              <a:rPr lang="en-US" b="1"/>
              <a:t>12</a:t>
            </a:r>
            <a:r>
              <a:rPr lang="en-US"/>
              <a:t> botched security patches in September (that's no exaggeration).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/>
              <a:t>It's not unusual for Microsoft to release flawed updates, but this past month was over the top, as reported in a recent InfoWorld story.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/>
              <a:t>But most Computer User Groups members are savvy enough to control their own update destiny.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554A4E6F-FF4E-47CD-89F9-B48378CD3327}" type="slidenum">
              <a:t>32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ntrol Panel – large Icons&#10;Windows Up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Control Panel – large Icons</a:t>
            </a:r>
            <a:br>
              <a:rPr lang="en-US" b="1"/>
            </a:br>
            <a:r>
              <a:rPr lang="en-US" b="1"/>
              <a:t>Windows Update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546840" y="1600200"/>
            <a:ext cx="8049600" cy="45255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CC1F5AD9-C989-4361-95D5-6F167EA1C33A}" type="slidenum">
              <a:t>33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cxnSp>
        <p:nvCxnSpPr>
          <p:cNvPr id="5" name="Straight Arrow Connector 6"/>
          <p:cNvCxnSpPr/>
          <p:nvPr/>
        </p:nvCxnSpPr>
        <p:spPr>
          <a:xfrm flipH="1">
            <a:off x="7619760" y="5638680"/>
            <a:ext cx="1219320" cy="0"/>
          </a:xfrm>
          <a:prstGeom prst="bentConnector3">
            <a:avLst/>
          </a:prstGeom>
          <a:noFill/>
          <a:ln w="38160">
            <a:solidFill>
              <a:srgbClr val="FF0000"/>
            </a:solidFill>
            <a:custDash>
              <a:ds d="800000" sp="100000"/>
            </a:custDash>
            <a:tailEnd type="arrow"/>
          </a:ln>
        </p:spPr>
      </p:cxnSp>
      <p:sp>
        <p:nvSpPr>
          <p:cNvPr id="6" name="TextBox 10"/>
          <p:cNvSpPr/>
          <p:nvPr/>
        </p:nvSpPr>
        <p:spPr>
          <a:xfrm>
            <a:off x="7924680" y="5269319"/>
            <a:ext cx="914039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Click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isplay of Windows Update&#10;Automatic Updates Not selected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-304920"/>
            <a:ext cx="8229240" cy="1722240"/>
          </a:xfrm>
        </p:spPr>
        <p:txBody>
          <a:bodyPr/>
          <a:lstStyle/>
          <a:p>
            <a:pPr lvl="0"/>
            <a:r>
              <a:rPr lang="en-US"/>
              <a:t>Display of Windows Update</a:t>
            </a:r>
            <a:br>
              <a:rPr lang="en-US"/>
            </a:br>
            <a:r>
              <a:rPr lang="en-US" sz="2700"/>
              <a:t>Automatic Updates Not selected.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-43200" y="1039680"/>
            <a:ext cx="9186840" cy="58179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21AC3BF3-996A-4BFD-96D8-18C11754CB7E}" type="slidenum">
              <a:t>34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cxnSp>
        <p:nvCxnSpPr>
          <p:cNvPr id="5" name="Straight Arrow Connector 5"/>
          <p:cNvCxnSpPr/>
          <p:nvPr/>
        </p:nvCxnSpPr>
        <p:spPr>
          <a:xfrm flipH="1" flipV="1">
            <a:off x="3504959" y="2761920"/>
            <a:ext cx="4191121" cy="17964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6" name="TextBox 8"/>
          <p:cNvSpPr/>
          <p:nvPr/>
        </p:nvSpPr>
        <p:spPr>
          <a:xfrm>
            <a:off x="5867279" y="2572560"/>
            <a:ext cx="28191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Click here to investigate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lect Updates to Ins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Select Updates to Install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0" y="1143000"/>
            <a:ext cx="9143640" cy="5714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91BA0B80-ABF6-40EE-B8D6-3DD781561D0A}" type="slidenum">
              <a:t>35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sp>
        <p:nvSpPr>
          <p:cNvPr id="5" name="TextBox 5"/>
          <p:cNvSpPr/>
          <p:nvPr/>
        </p:nvSpPr>
        <p:spPr>
          <a:xfrm>
            <a:off x="762120" y="5029200"/>
            <a:ext cx="723852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. </a:t>
            </a: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Google your Questions – use KB number: Ex: KB2310138</a:t>
            </a:r>
          </a:p>
        </p:txBody>
      </p:sp>
      <p:sp>
        <p:nvSpPr>
          <p:cNvPr id="6" name="TextBox 6"/>
          <p:cNvSpPr/>
          <p:nvPr/>
        </p:nvSpPr>
        <p:spPr>
          <a:xfrm>
            <a:off x="1562040" y="5553000"/>
            <a:ext cx="5638320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Minimize “Windows Update” window during download and install process.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mportant Updat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-14400"/>
            <a:ext cx="8229240" cy="1142640"/>
          </a:xfrm>
        </p:spPr>
        <p:txBody>
          <a:bodyPr/>
          <a:lstStyle/>
          <a:p>
            <a:pPr lvl="0"/>
            <a:r>
              <a:rPr lang="en-US"/>
              <a:t>Important Updates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33120" y="860039"/>
            <a:ext cx="9111600" cy="61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7C925674-F0FD-4E26-8089-D25ADEB3CC7B}" type="slidenum">
              <a:t>36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cxnSp>
        <p:nvCxnSpPr>
          <p:cNvPr id="5" name="Straight Arrow Connector 6"/>
          <p:cNvCxnSpPr/>
          <p:nvPr/>
        </p:nvCxnSpPr>
        <p:spPr>
          <a:xfrm flipV="1">
            <a:off x="1371599" y="3901320"/>
            <a:ext cx="5181481" cy="108108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6" name="TextBox 9"/>
          <p:cNvSpPr/>
          <p:nvPr/>
        </p:nvSpPr>
        <p:spPr>
          <a:xfrm rot="1285800">
            <a:off x="1680320" y="4824873"/>
            <a:ext cx="3009600" cy="45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Standard Explanation</a:t>
            </a:r>
          </a:p>
        </p:txBody>
      </p:sp>
      <p:cxnSp>
        <p:nvCxnSpPr>
          <p:cNvPr id="7" name="Straight Arrow Connector 11"/>
          <p:cNvCxnSpPr/>
          <p:nvPr/>
        </p:nvCxnSpPr>
        <p:spPr>
          <a:xfrm flipV="1">
            <a:off x="1676160" y="2590560"/>
            <a:ext cx="1981440" cy="136548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8" name="TextBox 12"/>
          <p:cNvSpPr/>
          <p:nvPr/>
        </p:nvSpPr>
        <p:spPr>
          <a:xfrm rot="2242800">
            <a:off x="1623124" y="3860686"/>
            <a:ext cx="13035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KB Number</a:t>
            </a:r>
          </a:p>
        </p:txBody>
      </p:sp>
      <p:cxnSp>
        <p:nvCxnSpPr>
          <p:cNvPr id="9" name="Straight Arrow Connector 10"/>
          <p:cNvCxnSpPr/>
          <p:nvPr/>
        </p:nvCxnSpPr>
        <p:spPr>
          <a:xfrm flipV="1">
            <a:off x="1904760" y="2756160"/>
            <a:ext cx="4685760" cy="1964520"/>
          </a:xfrm>
          <a:prstGeom prst="bentConnector3">
            <a:avLst/>
          </a:prstGeom>
          <a:noFill/>
          <a:ln w="9360">
            <a:solidFill>
              <a:srgbClr val="4A7EBB"/>
            </a:solidFill>
            <a:prstDash val="solid"/>
            <a:tailEnd type="arrow"/>
          </a:ln>
        </p:spPr>
      </p:cxnSp>
      <p:sp>
        <p:nvSpPr>
          <p:cNvPr id="10" name="TextBox 16"/>
          <p:cNvSpPr/>
          <p:nvPr/>
        </p:nvSpPr>
        <p:spPr>
          <a:xfrm rot="720000">
            <a:off x="2038030" y="5316126"/>
            <a:ext cx="426672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More Information; Support Information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KB2889543 Web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-152280"/>
            <a:ext cx="8229240" cy="1142640"/>
          </a:xfrm>
        </p:spPr>
        <p:txBody>
          <a:bodyPr/>
          <a:lstStyle/>
          <a:p>
            <a:pPr lvl="0"/>
            <a:r>
              <a:rPr lang="en-US"/>
              <a:t>KB2889543 Web page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36720" y="848519"/>
            <a:ext cx="9106920" cy="58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F175AB54-CDDD-4CDF-9784-BAE34C11A7E4}" type="slidenum">
              <a:t>37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sp>
        <p:nvSpPr>
          <p:cNvPr id="5" name="TextBox 2"/>
          <p:cNvSpPr/>
          <p:nvPr/>
        </p:nvSpPr>
        <p:spPr>
          <a:xfrm>
            <a:off x="2438280" y="4876920"/>
            <a:ext cx="3276359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This is a Windows Update that corrects a previous Update.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ntrol Panel – Windows Updates&#10;Change Set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0"/>
            <a:ext cx="8229240" cy="1142640"/>
          </a:xfrm>
        </p:spPr>
        <p:txBody>
          <a:bodyPr/>
          <a:lstStyle/>
          <a:p>
            <a:pPr lvl="0"/>
            <a:r>
              <a:rPr lang="en-US" b="1"/>
              <a:t>Control Panel – Windows Updates</a:t>
            </a:r>
            <a:br>
              <a:rPr lang="en-US" b="1"/>
            </a:br>
            <a:r>
              <a:rPr lang="en-US" sz="2700" b="1"/>
              <a:t>Change Settings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80280" y="1066680"/>
            <a:ext cx="8987040" cy="57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388AB071-AEE7-440A-B5D5-8FE77A001E4F}" type="slidenum">
              <a:t>38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cxnSp>
        <p:nvCxnSpPr>
          <p:cNvPr id="5" name="Straight Arrow Connector 6"/>
          <p:cNvCxnSpPr/>
          <p:nvPr/>
        </p:nvCxnSpPr>
        <p:spPr>
          <a:xfrm flipH="1">
            <a:off x="857159" y="2016360"/>
            <a:ext cx="895320" cy="345600"/>
          </a:xfrm>
          <a:prstGeom prst="bentConnector3">
            <a:avLst/>
          </a:prstGeom>
          <a:noFill/>
          <a:ln w="2844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6" name="TextBox 10"/>
          <p:cNvSpPr/>
          <p:nvPr/>
        </p:nvSpPr>
        <p:spPr>
          <a:xfrm rot="677400">
            <a:off x="810766" y="1991482"/>
            <a:ext cx="114264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Click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Windows Update - Change Settings</a:t>
            </a:r>
            <a:br>
              <a:rPr lang="en-US" b="1"/>
            </a:br>
            <a:r>
              <a:rPr lang="en-US" sz="3100" b="1"/>
              <a:t>check for updates but let me choose whether to download and install them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13B47D9C-5414-4060-A7DB-59EDE61FB62A}" type="slidenum">
              <a:t>39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-1284480" y="1600200"/>
            <a:ext cx="11508840" cy="86101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Arrow Connector 4"/>
          <p:cNvCxnSpPr/>
          <p:nvPr/>
        </p:nvCxnSpPr>
        <p:spPr>
          <a:xfrm flipH="1">
            <a:off x="5943600" y="3657600"/>
            <a:ext cx="2361960" cy="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6" name="TextBox 9"/>
          <p:cNvSpPr/>
          <p:nvPr/>
        </p:nvSpPr>
        <p:spPr>
          <a:xfrm>
            <a:off x="6248520" y="3319199"/>
            <a:ext cx="1752119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Click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6. Maintain Your Hard Drive (week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944280"/>
          </a:xfrm>
        </p:spPr>
        <p:txBody>
          <a:bodyPr/>
          <a:lstStyle/>
          <a:p>
            <a:pPr lvl="0"/>
            <a:r>
              <a:rPr lang="en-US" sz="4000" b="1"/>
              <a:t>6. Maintain Your Hard Drive (weekly)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380" y="1057274"/>
            <a:ext cx="8229240" cy="5299245"/>
          </a:xfrm>
        </p:spPr>
        <p:txBody>
          <a:bodyPr>
            <a:normAutofit fontScale="85000" lnSpcReduction="20000"/>
          </a:bodyPr>
          <a:lstStyle/>
          <a:p>
            <a:pPr lvl="0">
              <a:spcBef>
                <a:spcPts val="638"/>
              </a:spcBef>
              <a:buNone/>
            </a:pPr>
            <a:r>
              <a:rPr lang="en-US" dirty="0"/>
              <a:t> Applications sometimes create temporary files that are no longer necessary.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These “junk” files fill up your hard drive,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Hard Drive get fragmented.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It takes longer for your computer to open files and perform security scans.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 Windows “Disk Cleanup” utility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designed to locate and remove the unnecessary files and free up storage space on your PC.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3900" b="1" dirty="0" err="1"/>
              <a:t>cCleaner</a:t>
            </a:r>
            <a:r>
              <a:rPr lang="en-US" sz="3900" b="1" dirty="0"/>
              <a:t> does not clean  up everything.</a:t>
            </a:r>
          </a:p>
          <a:p>
            <a:pPr lvl="0">
              <a:spcBef>
                <a:spcPts val="638"/>
              </a:spcBef>
              <a:buNone/>
            </a:pPr>
            <a:endParaRPr lang="en-US" sz="3900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1BB147FA-6E50-4755-B686-71BAAB02CABF}" type="slidenum">
              <a:t>40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‘Disk Cleanup’ removes:&#10;the Microsoft cleanup to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‘Disk Cleanup’ removes:</a:t>
            </a:r>
            <a:br>
              <a:rPr lang="en-US"/>
            </a:br>
            <a:r>
              <a:rPr lang="en-US" sz="2700"/>
              <a:t>the Microsoft cleanup tool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417859"/>
            <a:ext cx="8229240" cy="5121000"/>
          </a:xfrm>
        </p:spPr>
        <p:txBody>
          <a:bodyPr>
            <a:normAutofit fontScale="550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800" dirty="0"/>
              <a:t>temporary Internet files.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800" dirty="0"/>
              <a:t>downloaded program files.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3400" dirty="0"/>
              <a:t>For example, ActiveX controls and Java applets that are downloaded from the Internet.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800" dirty="0"/>
              <a:t>Windows temporary files.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800" dirty="0"/>
              <a:t>Optional Windows components that you are not using.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800" dirty="0"/>
              <a:t>Installed programs that you no longer use.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800" dirty="0"/>
              <a:t>Empties the Recycle Bin.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800" dirty="0"/>
              <a:t>Windows Updates that are no longer required.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3400" dirty="0"/>
              <a:t>delete previous Windows installations, Windows Defender files, and Windows upgrade log files that you might no longer need.</a:t>
            </a:r>
            <a:br>
              <a:rPr lang="en-US" sz="3400" dirty="0"/>
            </a:br>
            <a:endParaRPr lang="en-US" sz="3400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552220D1-5D1B-429C-9858-340F94E3DE8D}" type="slidenum">
              <a:t>41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o open Disk Cleanup:&#10;Vista, Wi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 u="sng"/>
              <a:t>To open Disk Cleanup:</a:t>
            </a:r>
            <a:br>
              <a:rPr lang="en-US" b="1" u="sng"/>
            </a:br>
            <a:r>
              <a:rPr lang="en-US" sz="3100" b="1" u="sng"/>
              <a:t>Vista, Win 7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4400"/>
              <a:t>1. Click the Start button,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4400"/>
              <a:t>2. All Programs,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4400"/>
              <a:t>3. Accessories,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4400"/>
              <a:t>4. System Tools,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4400"/>
              <a:t>5. Disk Cleanup.</a:t>
            </a:r>
          </a:p>
          <a:p>
            <a:pPr lvl="0">
              <a:spcBef>
                <a:spcPts val="638"/>
              </a:spcBef>
              <a:buNone/>
            </a:pPr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8960902E-2BBC-471E-BB33-C4BFACCF0A6B}" type="slidenum">
              <a:t>42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isk Cleanup via Search Charm&#10;Windows 8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Disk Cleanup via Search Charm</a:t>
            </a:r>
            <a:br>
              <a:rPr lang="en-US"/>
            </a:br>
            <a:r>
              <a:rPr lang="en-US" sz="2200"/>
              <a:t>Windows 8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>
            <a:normAutofit fontScale="85000" lnSpcReduction="20000"/>
          </a:bodyPr>
          <a:lstStyle/>
          <a:p>
            <a:pPr lvl="0">
              <a:spcBef>
                <a:spcPts val="638"/>
              </a:spcBef>
              <a:buAutoNum type="arabicPeriod"/>
            </a:pPr>
            <a:r>
              <a:rPr lang="en-US" dirty="0"/>
              <a:t>Open the Charms bar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dirty="0"/>
              <a:t>Click on Search.  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dirty="0"/>
              <a:t>Type in ‘Disk Cleanup’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dirty="0"/>
              <a:t>Click on Settings.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5. Click on ‘Free up disk space by deleting unnecessary files” button.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	</a:t>
            </a:r>
            <a:r>
              <a:rPr lang="en-US" sz="2400" dirty="0"/>
              <a:t>This will bring up Disk Cleanup.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6. Click on ‘Cleanup System Files’ button.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E2A66248-64FE-4B84-AE32-E3B1DC5326FA}" type="slidenum">
              <a:t>43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 Displays of Disk Clean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-67680"/>
            <a:ext cx="8229240" cy="1142640"/>
          </a:xfrm>
        </p:spPr>
        <p:txBody>
          <a:bodyPr/>
          <a:lstStyle/>
          <a:p>
            <a:pPr lvl="0"/>
            <a:r>
              <a:rPr lang="en-US"/>
              <a:t> Displays of Disk Cleanup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9C7A94AB-CE8E-4B57-8F8A-B7F47A646808}" type="slidenum">
              <a:t>44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Content Placeholder 8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813960" y="838080"/>
            <a:ext cx="6805440" cy="296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9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813960" y="3886200"/>
            <a:ext cx="6817320" cy="2971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isk Clean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80960" y="325800"/>
            <a:ext cx="8229240" cy="1142640"/>
          </a:xfrm>
        </p:spPr>
        <p:txBody>
          <a:bodyPr/>
          <a:lstStyle/>
          <a:p>
            <a:pPr lvl="0"/>
            <a:r>
              <a:rPr lang="en-US" b="1"/>
              <a:t>Disk Cleanup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FA0B4C1D-DC43-45FC-A3A5-604DE8E24B91}" type="slidenum">
              <a:t>45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sp>
        <p:nvSpPr>
          <p:cNvPr id="4" name="TextBox 7"/>
          <p:cNvSpPr/>
          <p:nvPr/>
        </p:nvSpPr>
        <p:spPr>
          <a:xfrm>
            <a:off x="152280" y="2986200"/>
            <a:ext cx="1599840" cy="91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Make Sure all Boxes are checked</a:t>
            </a:r>
          </a:p>
        </p:txBody>
      </p:sp>
      <p:sp>
        <p:nvSpPr>
          <p:cNvPr id="5" name="TextBox 13"/>
          <p:cNvSpPr/>
          <p:nvPr/>
        </p:nvSpPr>
        <p:spPr>
          <a:xfrm>
            <a:off x="228600" y="4267080"/>
            <a:ext cx="1371240" cy="91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Describes Selected Item</a:t>
            </a:r>
          </a:p>
        </p:txBody>
      </p:sp>
      <p:pic>
        <p:nvPicPr>
          <p:cNvPr id="6" name="Content Placeholder 8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2133720" y="1143000"/>
            <a:ext cx="4800240" cy="5578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228600" y="3276359"/>
            <a:ext cx="2209680" cy="0"/>
          </a:xfrm>
          <a:prstGeom prst="bentConnector3">
            <a:avLst/>
          </a:prstGeom>
          <a:noFill/>
          <a:ln w="28440">
            <a:solidFill>
              <a:srgbClr val="FF0000"/>
            </a:solidFill>
            <a:prstDash val="solid"/>
            <a:tailEnd type="arrow"/>
          </a:ln>
        </p:spPr>
      </p:cxnSp>
      <p:cxnSp>
        <p:nvCxnSpPr>
          <p:cNvPr id="8" name="Straight Arrow Connector 9"/>
          <p:cNvCxnSpPr/>
          <p:nvPr/>
        </p:nvCxnSpPr>
        <p:spPr>
          <a:xfrm>
            <a:off x="380880" y="4572000"/>
            <a:ext cx="2057400" cy="0"/>
          </a:xfrm>
          <a:prstGeom prst="bentConnector3">
            <a:avLst/>
          </a:prstGeom>
          <a:noFill/>
          <a:ln w="28440">
            <a:solidFill>
              <a:srgbClr val="FF0000"/>
            </a:solidFill>
            <a:custDash>
              <a:ds d="300000" sp="100000"/>
            </a:custDash>
            <a:tailEnd type="arrow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cond Disp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Second Display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CBE8A0E5-A65C-4104-B696-05BA78ECD5F1}" type="slidenum">
              <a:t>46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sp>
        <p:nvSpPr>
          <p:cNvPr id="4" name="TextBox 8"/>
          <p:cNvSpPr/>
          <p:nvPr/>
        </p:nvSpPr>
        <p:spPr>
          <a:xfrm>
            <a:off x="486360" y="2953439"/>
            <a:ext cx="1365480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All Boxes Checked</a:t>
            </a:r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2129760" y="1600200"/>
            <a:ext cx="4287600" cy="52574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12"/>
          <p:cNvSpPr/>
          <p:nvPr/>
        </p:nvSpPr>
        <p:spPr>
          <a:xfrm rot="1306800">
            <a:off x="6388520" y="5815459"/>
            <a:ext cx="23619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Click on this Button</a:t>
            </a:r>
          </a:p>
        </p:txBody>
      </p:sp>
      <p:cxnSp>
        <p:nvCxnSpPr>
          <p:cNvPr id="7" name="Straight Arrow Connector 10"/>
          <p:cNvCxnSpPr/>
          <p:nvPr/>
        </p:nvCxnSpPr>
        <p:spPr>
          <a:xfrm flipH="1">
            <a:off x="5055480" y="4726079"/>
            <a:ext cx="4114800" cy="1662841"/>
          </a:xfrm>
          <a:prstGeom prst="bentConnector3">
            <a:avLst/>
          </a:prstGeom>
          <a:noFill/>
          <a:ln w="28440">
            <a:solidFill>
              <a:srgbClr val="FF0000"/>
            </a:solidFill>
            <a:prstDash val="solid"/>
            <a:tailEnd type="arrow"/>
          </a:ln>
        </p:spPr>
      </p:cxnSp>
      <p:cxnSp>
        <p:nvCxnSpPr>
          <p:cNvPr id="8" name="Straight Arrow Connector 6"/>
          <p:cNvCxnSpPr/>
          <p:nvPr/>
        </p:nvCxnSpPr>
        <p:spPr>
          <a:xfrm>
            <a:off x="228600" y="3276359"/>
            <a:ext cx="2209680" cy="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ouble Check Dialog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Double Check Dialog Box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457200" y="2438280"/>
            <a:ext cx="8229240" cy="39175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07BFF2B1-51EA-4DAE-B3CF-9026F09F46D0}" type="slidenum">
              <a:t>47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cxnSp>
        <p:nvCxnSpPr>
          <p:cNvPr id="5" name="Straight Arrow Connector 6"/>
          <p:cNvCxnSpPr/>
          <p:nvPr/>
        </p:nvCxnSpPr>
        <p:spPr>
          <a:xfrm>
            <a:off x="761759" y="5715000"/>
            <a:ext cx="3810241" cy="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sp>
        <p:nvSpPr>
          <p:cNvPr id="6" name="TextBox 7"/>
          <p:cNvSpPr/>
          <p:nvPr/>
        </p:nvSpPr>
        <p:spPr>
          <a:xfrm>
            <a:off x="1600200" y="5345640"/>
            <a:ext cx="21333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Click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isk Cleanup Last disp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Disk Cleanup Last display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49040" y="1905120"/>
            <a:ext cx="8915040" cy="38858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FF7434AB-86CB-406A-9CE7-29D9E2938E2B}" type="slidenum">
              <a:t>48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sp>
        <p:nvSpPr>
          <p:cNvPr id="5" name="TextBox 5"/>
          <p:cNvSpPr/>
          <p:nvPr/>
        </p:nvSpPr>
        <p:spPr>
          <a:xfrm>
            <a:off x="2286000" y="6172200"/>
            <a:ext cx="53337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It is best to “Restart” your PC after Disk Cleanup.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7. Update all Security To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867959"/>
          </a:xfrm>
        </p:spPr>
        <p:txBody>
          <a:bodyPr/>
          <a:lstStyle/>
          <a:p>
            <a:pPr lvl="0"/>
            <a:r>
              <a:rPr lang="en-US" sz="4000" b="1"/>
              <a:t>7. Update all Security Tools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219320"/>
            <a:ext cx="8229240" cy="5181120"/>
          </a:xfrm>
        </p:spPr>
        <p:txBody>
          <a:bodyPr/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b="1" u="sng"/>
              <a:t> Free versus Paid Anti-virus </a:t>
            </a:r>
            <a:r>
              <a:rPr lang="en-US"/>
              <a:t>- Depending on whom you ask, paying for antivirus software is either a: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/>
              <a:t>good investment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/>
              <a:t>or a total </a:t>
            </a:r>
            <a:r>
              <a:rPr lang="en-US" b="1"/>
              <a:t>ripoff.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/>
              <a:t>In reality, neither viewpoint is accurate.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/>
              <a:t>You can find plenty of good reasons to choose a paid antivirus product, and plenty of good reasons to go with a freebie.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1082BC80-48DD-4A5C-B7B4-C1D3151E689D}" type="slidenum">
              <a:t>49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ree Anti-virus with Microso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Free Anti-virus with Microsoft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buNone/>
            </a:pPr>
            <a:r>
              <a:rPr lang="en-US" sz="2400" b="1"/>
              <a:t>Microsoft Security Essentials - </a:t>
            </a:r>
            <a:r>
              <a:rPr lang="en-US" sz="2400"/>
              <a:t>Built into Vista and Win 7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b="1"/>
              <a:t>Win 8 - Anti-Virus is called  “Windows Defender”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 b="1"/>
              <a:t>It is in fact “Microsoft Security Essentials”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/>
              <a:t>to prevent spyware,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/>
              <a:t>Windows includes a few security tools that you’ll want to keep up-to-date to protect your PC from malware threats.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8F49552B-14DB-49FE-A54A-85D56D4A1B92}" type="slidenum">
              <a:t>50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at is a Malware Cy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What is a Malware Cycle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066680"/>
            <a:ext cx="8229240" cy="5654160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/>
              <a:t>Using  </a:t>
            </a:r>
            <a:r>
              <a:rPr lang="en-US" sz="2800" dirty="0">
                <a:hlinkClick r:id="rId3"/>
              </a:rPr>
              <a:t>malware-infected computers</a:t>
            </a:r>
            <a:r>
              <a:rPr lang="en-US" sz="2800" dirty="0"/>
              <a:t> to make money is easier and safer than any other illegal endeavor.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sz="2400" dirty="0"/>
              <a:t>Hacker makes a Malware program/ puts it on the Internet.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sz="2400" dirty="0"/>
              <a:t>Antivirus company discovers malware/makes a fix.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sz="2400" dirty="0"/>
              <a:t>You get an update to your antivirus software.</a:t>
            </a:r>
          </a:p>
          <a:p>
            <a:pPr lvl="0">
              <a:spcBef>
                <a:spcPts val="638"/>
              </a:spcBef>
              <a:buAutoNum type="arabicPeriod"/>
            </a:pPr>
            <a:r>
              <a:rPr lang="en-US" sz="2400" dirty="0"/>
              <a:t>You install the update.</a:t>
            </a:r>
          </a:p>
          <a:p>
            <a:pPr lvl="0">
              <a:spcBef>
                <a:spcPts val="638"/>
              </a:spcBef>
              <a:buNone/>
            </a:pPr>
            <a:r>
              <a:rPr lang="en-US" sz="3600" dirty="0"/>
              <a:t>What is the time lapse between steps</a:t>
            </a:r>
          </a:p>
          <a:p>
            <a:pPr lvl="0">
              <a:spcBef>
                <a:spcPts val="638"/>
              </a:spcBef>
              <a:buNone/>
            </a:pPr>
            <a:r>
              <a:rPr lang="en-US" sz="3600" dirty="0"/>
              <a:t> 1 and 4.?</a:t>
            </a:r>
          </a:p>
          <a:p>
            <a:pPr lvl="0">
              <a:spcBef>
                <a:spcPts val="638"/>
              </a:spcBef>
              <a:buNone/>
            </a:pPr>
            <a:r>
              <a:rPr lang="en-US" sz="4800" dirty="0"/>
              <a:t>No Anti-virus is 100% effective.</a:t>
            </a:r>
          </a:p>
          <a:p>
            <a:pPr lvl="0">
              <a:spcBef>
                <a:spcPts val="638"/>
              </a:spcBef>
              <a:buNone/>
            </a:pPr>
            <a:endParaRPr lang="en-US" sz="2400" dirty="0"/>
          </a:p>
          <a:p>
            <a:pPr lvl="0">
              <a:spcBef>
                <a:spcPts val="638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33DFABB9-BC17-43AE-8193-C841EAD1162E}" type="slidenum">
              <a:t>51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8. Delete Programs</a:t>
            </a:r>
            <a:br>
              <a:rPr lang="en-US" b="1"/>
            </a:br>
            <a:r>
              <a:rPr lang="en-US" sz="3100" b="1"/>
              <a:t>Get rid of Programs you no longer need or use.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5028840"/>
          </a:xfrm>
        </p:spPr>
        <p:txBody>
          <a:bodyPr>
            <a:normAutofit fontScale="550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Uninstall a program from your computer if: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 you no longer use it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You can use “Programs and Features” to: (from the Control Panel)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 uninstall programs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 change the program's configuration by adding or removing certain options.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repair the program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Windows 7 or 8 =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1. Go to the  ‘Control Panel’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2. Click ‘Programs and Features.’</a:t>
            </a:r>
          </a:p>
          <a:p>
            <a:pPr lvl="0">
              <a:spcBef>
                <a:spcPts val="638"/>
              </a:spcBef>
              <a:buNone/>
            </a:pPr>
            <a:r>
              <a:rPr lang="en-US" dirty="0"/>
              <a:t>3. Select a program, and then click Uninstall.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To change a program, click ‘Change’ or ‘Repair’.  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B1458CFB-17FA-4EC4-9134-A7F86DF47631}" type="slidenum">
              <a:t>52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‘Programs and Features’ &#10;Control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‘Programs and Features’ </a:t>
            </a:r>
            <a:r>
              <a:rPr lang="en-US"/>
              <a:t/>
            </a:r>
            <a:br>
              <a:rPr lang="en-US"/>
            </a:br>
            <a:r>
              <a:rPr lang="en-US" sz="2700"/>
              <a:t>Control Panel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-344160" y="1295280"/>
            <a:ext cx="9710280" cy="59605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63EFB36E-B6F1-4126-A1D9-440565333DAC}" type="slidenum">
              <a:t>53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1325160"/>
          </a:xfrm>
        </p:spPr>
        <p:txBody>
          <a:bodyPr/>
          <a:lstStyle/>
          <a:p>
            <a:pPr lvl="0"/>
            <a:r>
              <a:rPr lang="en-US" sz="4000" b="1"/>
              <a:t>Revo-uninstaller </a:t>
            </a:r>
            <a:r>
              <a:rPr lang="en-US" sz="4000"/>
              <a:t>or </a:t>
            </a:r>
            <a:r>
              <a:rPr lang="en-US" sz="4000" b="1"/>
              <a:t> IObit Uninstaller 2.0</a:t>
            </a:r>
            <a:r>
              <a:rPr lang="en-US" b="1"/>
              <a:t/>
            </a:r>
            <a:br>
              <a:rPr lang="en-US" b="1"/>
            </a:br>
            <a:r>
              <a:rPr lang="en-US" sz="3100"/>
              <a:t>Google: Revouninstaller Free - Also available in ninite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65480" y="1830239"/>
            <a:ext cx="8229240" cy="4525560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Launching either fires up the Uninstaller screen: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which shows icons and titles of all programs installed on your machine.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b="1" dirty="0"/>
              <a:t>4 Step Process</a:t>
            </a:r>
          </a:p>
          <a:p>
            <a:pPr marL="457200" lvl="0">
              <a:buNone/>
            </a:pPr>
            <a:r>
              <a:rPr lang="en-US" sz="2800" dirty="0"/>
              <a:t>1. Set restore Point</a:t>
            </a:r>
          </a:p>
          <a:p>
            <a:pPr marL="457200" lvl="0">
              <a:buNone/>
            </a:pPr>
            <a:r>
              <a:rPr lang="en-US" sz="2800" dirty="0"/>
              <a:t>2. Run Uninstall</a:t>
            </a:r>
          </a:p>
          <a:p>
            <a:pPr marL="457200" lvl="0">
              <a:buNone/>
            </a:pPr>
            <a:r>
              <a:rPr lang="en-US" sz="2800" dirty="0"/>
              <a:t>3. Search for left over Registry Items.</a:t>
            </a:r>
          </a:p>
          <a:p>
            <a:pPr marL="457200" lvl="0">
              <a:buNone/>
            </a:pPr>
            <a:r>
              <a:rPr lang="en-US" sz="2800" dirty="0"/>
              <a:t>4. Search for left over Files on Hard Drive.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0E4CD503-FD7A-4617-AE33-889D7697121C}" type="slidenum">
              <a:t>54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vo –View Se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Revo –View Selection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44BC6A42-DD02-4B2A-B1FC-D2FA4088B721}" type="slidenum">
              <a:t>55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0" y="1295280"/>
            <a:ext cx="9143640" cy="55623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Arrow Connector 8"/>
          <p:cNvCxnSpPr/>
          <p:nvPr/>
        </p:nvCxnSpPr>
        <p:spPr>
          <a:xfrm flipH="1">
            <a:off x="2209680" y="1433160"/>
            <a:ext cx="5038560" cy="92880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9. Help and Support – Your Computer Book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9. Help and Support – </a:t>
            </a:r>
            <a:r>
              <a:rPr lang="en-US" sz="2200" b="1"/>
              <a:t>Your Computer Book.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4991100"/>
          </a:xfrm>
        </p:spPr>
        <p:txBody>
          <a:bodyPr>
            <a:normAutofit fontScale="85000" lnSpcReduction="1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Open Help and Support – and read contents: Search For;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1. ‘Anti-virus’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2. ‘Windows Defender’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3. ‘Firewall’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4. ‘Disk Cleanup’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5. ‘Startup’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6. </a:t>
            </a:r>
            <a:r>
              <a:rPr lang="en-US" b="1" dirty="0"/>
              <a:t>Which user account is right for me?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b="1" dirty="0"/>
              <a:t>Microsoft suggests </a:t>
            </a:r>
            <a:r>
              <a:rPr lang="en-US" sz="2800" b="1" u="sng" dirty="0"/>
              <a:t>Standard Account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154A8F65-3981-4FE4-B6BB-1A3599AC4DC7}" type="slidenum">
              <a:t>56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0. Don't stay logged on as an administrator – Microsoft 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10. Don't stay logged on as an administrator – </a:t>
            </a:r>
            <a:r>
              <a:rPr lang="en-US" sz="2000" b="1"/>
              <a:t>Microsoft words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4876800"/>
          </a:xfrm>
        </p:spPr>
        <p:txBody>
          <a:bodyPr>
            <a:normAutofit fontScale="775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b="1" dirty="0"/>
              <a:t>Why use a standard user account instead of an administrator account?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When you are using programs that require Internet access, such as: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 a web browser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 an e‑mail program,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we recommend that you log on as a standard user rather than an administrator.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/>
              <a:t>That's because many viruses and worms can't be stored and run on your computer unless you're logged on as an administrator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EAD7C84B-064C-48EC-8CA4-59021633C620}" type="slidenum">
              <a:t>57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Users at H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Users at Home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4895850"/>
          </a:xfrm>
        </p:spPr>
        <p:txBody>
          <a:bodyPr>
            <a:normAutofit fontScale="92500" lnSpcReduction="20000"/>
          </a:bodyPr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4000" dirty="0"/>
              <a:t>On Your Home Computer: ‘Security Companies recommend’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Create a password for all computers (Desktop or Laptop).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You must have a Administrative Account with a hard Password.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Create a Standard Account  with Hard Password.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 dirty="0"/>
              <a:t>Use that to Login every day.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800" dirty="0"/>
              <a:t>Have a Guest Account for Grandchildren &amp; other guests, with a simple password.</a:t>
            </a:r>
          </a:p>
          <a:p>
            <a:pPr lvl="0">
              <a:spcBef>
                <a:spcPts val="638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2345531D-18FC-4841-8DEE-6C13C3BA521A}" type="slidenum">
              <a:t>58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nage Accounts in Control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Manage Accounts in Control Panel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7EC04208-DAC4-4BAE-BFD0-6D751F6D8AC6}" type="slidenum">
              <a:t>59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76320" y="1241640"/>
            <a:ext cx="9067320" cy="59248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5"/>
          <p:cNvSpPr/>
          <p:nvPr/>
        </p:nvSpPr>
        <p:spPr>
          <a:xfrm>
            <a:off x="1143000" y="5791320"/>
            <a:ext cx="7009919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Sign in each days as ‘Standard’ account, NOT as ‘Administrator’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User Accou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sz="4000" b="1"/>
              <a:t>User Accounts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400" b="1"/>
              <a:t>Note</a:t>
            </a:r>
            <a:r>
              <a:rPr lang="en-US" sz="2400"/>
              <a:t>: You can not delete the account for a user that is currently logged on to the computer.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400"/>
              <a:t>The </a:t>
            </a:r>
            <a:r>
              <a:rPr lang="en-US" sz="2400">
                <a:hlinkClick r:id="rId3"/>
              </a:rPr>
              <a:t>standard account</a:t>
            </a:r>
            <a:r>
              <a:rPr lang="en-US" sz="2400"/>
              <a:t> can help protect your computer</a:t>
            </a: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2400"/>
              <a:t>Always login using a Standard Account- never as “Administrator”</a:t>
            </a:r>
          </a:p>
          <a:p>
            <a:pPr lvl="1">
              <a:spcBef>
                <a:spcPts val="558"/>
              </a:spcBef>
              <a:buFont typeface="Arial" pitchFamily="32"/>
            </a:pPr>
            <a:r>
              <a:rPr lang="en-US" sz="2400"/>
              <a:t>If you are hacked while on the internet: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400"/>
              <a:t>The hacker has limited capabilities..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400"/>
              <a:t>Windows will ask you to provide a password for an administrator account.</a:t>
            </a:r>
          </a:p>
          <a:p>
            <a:pPr lvl="0">
              <a:buNone/>
            </a:pPr>
            <a:endParaRPr lang="en-US" sz="240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F236F180-3A5E-47F9-822D-19172ECA3623}" type="slidenum">
              <a:t>60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pring Clean Your Computer Review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Spring Clean Your Computer Review.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4857750"/>
          </a:xfrm>
        </p:spPr>
        <p:txBody>
          <a:bodyPr>
            <a:normAutofit fontScale="85000" lnSpcReduction="10000"/>
          </a:bodyPr>
          <a:lstStyle/>
          <a:p>
            <a:pPr marL="57240" lvl="0">
              <a:spcBef>
                <a:spcPts val="638"/>
              </a:spcBef>
              <a:buNone/>
            </a:pPr>
            <a:r>
              <a:rPr lang="en-US" dirty="0"/>
              <a:t>1. Regular Maintenance keeps your computer running at top performance.</a:t>
            </a:r>
          </a:p>
          <a:p>
            <a:pPr marL="57240" lvl="0">
              <a:spcBef>
                <a:spcPts val="638"/>
              </a:spcBef>
              <a:buNone/>
            </a:pPr>
            <a:r>
              <a:rPr lang="en-US" dirty="0"/>
              <a:t>2. Restore Points are sometimes very beneficial.</a:t>
            </a:r>
          </a:p>
          <a:p>
            <a:pPr marL="57240" lvl="0">
              <a:spcBef>
                <a:spcPts val="638"/>
              </a:spcBef>
              <a:buNone/>
            </a:pPr>
            <a:r>
              <a:rPr lang="en-US" dirty="0"/>
              <a:t>3. Disk Cleanup is a monthly function.</a:t>
            </a:r>
          </a:p>
          <a:p>
            <a:pPr marL="57240" lvl="0">
              <a:spcBef>
                <a:spcPts val="638"/>
              </a:spcBef>
              <a:buNone/>
            </a:pPr>
            <a:r>
              <a:rPr lang="en-US" dirty="0"/>
              <a:t>4. Keep your programs &amp; Anti-Virus updated.</a:t>
            </a:r>
          </a:p>
          <a:p>
            <a:pPr marL="57240" lvl="0">
              <a:spcBef>
                <a:spcPts val="638"/>
              </a:spcBef>
              <a:buNone/>
            </a:pPr>
            <a:r>
              <a:rPr lang="en-US" dirty="0"/>
              <a:t>5. </a:t>
            </a:r>
            <a:r>
              <a:rPr lang="en-US" dirty="0">
                <a:hlinkClick r:id="rId3"/>
              </a:rPr>
              <a:t>www.ninite.com</a:t>
            </a:r>
            <a:r>
              <a:rPr lang="en-US" dirty="0"/>
              <a:t>  is a trusted Web Site.</a:t>
            </a:r>
          </a:p>
          <a:p>
            <a:pPr marL="57240" lvl="0">
              <a:spcBef>
                <a:spcPts val="638"/>
              </a:spcBef>
              <a:buNone/>
            </a:pPr>
            <a:r>
              <a:rPr lang="en-US" dirty="0"/>
              <a:t>6. Log on to your PC as a Standard user.</a:t>
            </a:r>
          </a:p>
          <a:p>
            <a:pPr marL="57240" lvl="0">
              <a:spcBef>
                <a:spcPts val="638"/>
              </a:spcBef>
              <a:buNone/>
            </a:pPr>
            <a:r>
              <a:rPr lang="en-US" dirty="0"/>
              <a:t>7. Got a Question, go to your PC book- </a:t>
            </a:r>
            <a:r>
              <a:rPr lang="en-US" b="1" u="sng" dirty="0"/>
              <a:t>Help and Support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6215FDBB-3035-488C-B85A-903459E4545C}" type="slidenum">
              <a:t>61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pring Clean Your 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b="1"/>
              <a:t>Spring Clean Your Computer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/>
              <a:t>Things to do when your computer is Healthy: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/>
              <a:t>A. Set a restore point.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/>
              <a:t>B. Clean out your start-up File.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/>
              <a:t>C. Download and Run ‘Ccleaner’ at least weekly.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/>
              <a:t>D.  Update your Applications.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/>
              <a:t>E.  Perform ‘Disk Cleanup’.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2800"/>
              <a:t>F.  Run Updates on your Anti-Virus program</a:t>
            </a:r>
          </a:p>
          <a:p>
            <a:pPr lvl="0">
              <a:buNone/>
            </a:pPr>
            <a:endParaRPr lang="en-US" sz="2800"/>
          </a:p>
          <a:p>
            <a:pPr lvl="0">
              <a:buNone/>
            </a:pPr>
            <a:endParaRPr lang="en-US" sz="2800"/>
          </a:p>
          <a:p>
            <a:pPr lvl="0">
              <a:buNone/>
            </a:pPr>
            <a:endParaRPr lang="en-US" sz="2400"/>
          </a:p>
          <a:p>
            <a:pPr lvl="0">
              <a:buNone/>
            </a:pPr>
            <a:endParaRPr lang="en-US" sz="2400"/>
          </a:p>
          <a:p>
            <a:pPr lvl="0">
              <a:buNone/>
            </a:pPr>
            <a:endParaRPr lang="en-US" sz="280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969C0A48-FED2-4FEC-A58B-95B7B63841CC}" type="slidenum">
              <a:t>62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inal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Final Word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57240" lvl="0">
              <a:spcBef>
                <a:spcPts val="638"/>
              </a:spcBef>
              <a:buNone/>
            </a:pPr>
            <a:r>
              <a:rPr lang="en-US" sz="5600"/>
              <a:t>You have a question: email me at: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4800"/>
              <a:t>Jere Minich</a:t>
            </a:r>
          </a:p>
          <a:p>
            <a:pPr lvl="2">
              <a:spcBef>
                <a:spcPts val="479"/>
              </a:spcBef>
              <a:buFont typeface="Arial" pitchFamily="32"/>
              <a:buChar char="•"/>
            </a:pPr>
            <a:r>
              <a:rPr lang="en-US" sz="4800">
                <a:hlinkClick r:id="rId3"/>
              </a:rPr>
              <a:t>jminich@apcug.org</a:t>
            </a:r>
          </a:p>
          <a:p>
            <a:pPr lvl="0">
              <a:spcBef>
                <a:spcPts val="638"/>
              </a:spcBef>
              <a:buNone/>
            </a:pPr>
            <a:endParaRPr lang="en-US" sz="480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B99A0F1D-49FB-4AC8-8643-17882DBB6D8D}" type="slidenum">
              <a:t>63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he End….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The End…..</a:t>
            </a:r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fld id="{06E36F0E-AE1F-41DB-AB18-96F7C1E5D81C}" type="slidenum">
              <a:t>64</a:t>
            </a:fld>
            <a:endParaRPr lang="en-US">
              <a:solidFill>
                <a:srgbClr val="000000"/>
              </a:solidFill>
              <a:latin typeface="Calibri" pitchFamily="18"/>
              <a:cs typeface="Tahoma" pitchFamily="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939319" y="1600200"/>
            <a:ext cx="5265000" cy="4525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2334</Words>
  <Application>Microsoft Office PowerPoint</Application>
  <PresentationFormat>On-screen Show (4:3)</PresentationFormat>
  <Paragraphs>498</Paragraphs>
  <Slides>64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64</vt:i4>
      </vt:variant>
    </vt:vector>
  </HeadingPairs>
  <TitlesOfParts>
    <vt:vector size="75" baseType="lpstr">
      <vt:lpstr>Microsoft YaHei</vt:lpstr>
      <vt:lpstr>Arial</vt:lpstr>
      <vt:lpstr>Calibri</vt:lpstr>
      <vt:lpstr>Lucida Sans Unicode</vt:lpstr>
      <vt:lpstr>Mangal</vt:lpstr>
      <vt:lpstr>StarSymbol</vt:lpstr>
      <vt:lpstr>Tahoma</vt:lpstr>
      <vt:lpstr>Times New Roman</vt:lpstr>
      <vt:lpstr>Default</vt:lpstr>
      <vt:lpstr>Default 1</vt:lpstr>
      <vt:lpstr>Default 2</vt:lpstr>
      <vt:lpstr>Spring Cleaning Your Computer Windows Computers.</vt:lpstr>
      <vt:lpstr>Happy.???</vt:lpstr>
      <vt:lpstr>Overview of Spring Cleaning</vt:lpstr>
      <vt:lpstr>PC Maintenance – Why? </vt:lpstr>
      <vt:lpstr>Perform the following with PC Off:</vt:lpstr>
      <vt:lpstr>If a Spill Happens on Keyboard</vt:lpstr>
      <vt:lpstr>Extra Info-  If your Cell Phone Gets Wet</vt:lpstr>
      <vt:lpstr>Spring Cleaning Tasks  Maintenance tasks that will help clean up your PC’s digital clutter.</vt:lpstr>
      <vt:lpstr>To initiate a restore point in Vista:  (Perform at home when PC is Healthy)</vt:lpstr>
      <vt:lpstr>To set a Restore Point in Windows 7.</vt:lpstr>
      <vt:lpstr>To set a Restore Point in Windows 8 (Perform at home when PC is Healthy)</vt:lpstr>
      <vt:lpstr>Spring Cleaning Tasks  2. Tidy Up Your Computer (frequently)</vt:lpstr>
      <vt:lpstr>PowerPoint Presentation</vt:lpstr>
      <vt:lpstr>‘CCleaner’ removes</vt:lpstr>
      <vt:lpstr>3. Clean Up Your Startup Folder</vt:lpstr>
      <vt:lpstr>Two Approaches to disable Startup Programs # 1 - Windows Vista and 7</vt:lpstr>
      <vt:lpstr>1.  ‘Run Command’ Application</vt:lpstr>
      <vt:lpstr>MSConfig – Win Vista, 7 Check marks means still running in the background</vt:lpstr>
      <vt:lpstr>http://www.pacs-portal.co.uk/startup_search.php Web page Sample</vt:lpstr>
      <vt:lpstr>Enter- ‘something.exe’</vt:lpstr>
      <vt:lpstr>Sample – msnmsgr.exe</vt:lpstr>
      <vt:lpstr>#2. www.bleepingcomputer.com  home page</vt:lpstr>
      <vt:lpstr>‘Startup List’ tab  @ bleeping computer.com</vt:lpstr>
      <vt:lpstr>Click on an Item and get a plain language description.</vt:lpstr>
      <vt:lpstr>System Configuration Screen – Windows 8 ( msconfig)</vt:lpstr>
      <vt:lpstr>Windows 8 Startup</vt:lpstr>
      <vt:lpstr> 4. Update Your Applications (Monthly)</vt:lpstr>
      <vt:lpstr>How to Update Programs on your PC.</vt:lpstr>
      <vt:lpstr>https://www.ninite.com Download programs and get a Program Update Checker Secure Site</vt:lpstr>
      <vt:lpstr>PowerPoint Presentation</vt:lpstr>
      <vt:lpstr>5. Windows Updates.  Vista, Windows 7</vt:lpstr>
      <vt:lpstr>Turn OFF Automatic Updates:</vt:lpstr>
      <vt:lpstr>Control Panel – large Icons Windows Update</vt:lpstr>
      <vt:lpstr>Display of Windows Update Automatic Updates Not selected.</vt:lpstr>
      <vt:lpstr>Select Updates to Install</vt:lpstr>
      <vt:lpstr>Important Updates</vt:lpstr>
      <vt:lpstr>KB2889543 Web page</vt:lpstr>
      <vt:lpstr>Control Panel – Windows Updates Change Settings</vt:lpstr>
      <vt:lpstr>Windows Update - Change Settings check for updates but let me choose whether to download and install them</vt:lpstr>
      <vt:lpstr>6. Maintain Your Hard Drive (weekly)</vt:lpstr>
      <vt:lpstr>‘Disk Cleanup’ removes: the Microsoft cleanup tool</vt:lpstr>
      <vt:lpstr>To open Disk Cleanup: Vista, Win 7</vt:lpstr>
      <vt:lpstr>Disk Cleanup via Search Charm Windows 8</vt:lpstr>
      <vt:lpstr> Displays of Disk Cleanup</vt:lpstr>
      <vt:lpstr>Disk Cleanup</vt:lpstr>
      <vt:lpstr>Second Display</vt:lpstr>
      <vt:lpstr>Double Check Dialog Box</vt:lpstr>
      <vt:lpstr>Disk Cleanup Last display</vt:lpstr>
      <vt:lpstr>7. Update all Security Tools</vt:lpstr>
      <vt:lpstr>Free Anti-virus with Microsoft</vt:lpstr>
      <vt:lpstr>What is a Malware Cycle</vt:lpstr>
      <vt:lpstr>8. Delete Programs Get rid of Programs you no longer need or use.</vt:lpstr>
      <vt:lpstr>‘Programs and Features’  Control Panel</vt:lpstr>
      <vt:lpstr>Revo-uninstaller or  IObit Uninstaller 2.0 Google: Revouninstaller Free - Also available in ninite</vt:lpstr>
      <vt:lpstr>Revo –View Selection</vt:lpstr>
      <vt:lpstr>9. Help and Support – Your Computer Book.</vt:lpstr>
      <vt:lpstr>10. Don't stay logged on as an administrator – Microsoft words</vt:lpstr>
      <vt:lpstr>Users at Home</vt:lpstr>
      <vt:lpstr>Manage Accounts in Control Panel</vt:lpstr>
      <vt:lpstr>User Accounts</vt:lpstr>
      <vt:lpstr>Spring Clean Your Computer Review.</vt:lpstr>
      <vt:lpstr>Spring Clean Your Computer</vt:lpstr>
      <vt:lpstr>Final Word</vt:lpstr>
      <vt:lpstr>The End…..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Cleaning Your Windows Computer</dc:title>
  <dc:creator>Marshall</dc:creator>
  <cp:lastModifiedBy>Marshall K DuBois</cp:lastModifiedBy>
  <cp:revision>3</cp:revision>
  <dcterms:modified xsi:type="dcterms:W3CDTF">2015-04-08T16:17:32Z</dcterms:modified>
</cp:coreProperties>
</file>